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4"/>
  </p:notesMasterIdLst>
  <p:sldIdLst>
    <p:sldId id="256" r:id="rId2"/>
    <p:sldId id="259" r:id="rId3"/>
    <p:sldId id="296" r:id="rId4"/>
    <p:sldId id="305" r:id="rId5"/>
    <p:sldId id="331" r:id="rId6"/>
    <p:sldId id="300" r:id="rId7"/>
    <p:sldId id="330" r:id="rId8"/>
    <p:sldId id="332" r:id="rId9"/>
    <p:sldId id="261" r:id="rId10"/>
    <p:sldId id="344" r:id="rId11"/>
    <p:sldId id="372" r:id="rId12"/>
    <p:sldId id="373" r:id="rId13"/>
    <p:sldId id="340" r:id="rId14"/>
    <p:sldId id="347" r:id="rId15"/>
    <p:sldId id="361" r:id="rId16"/>
    <p:sldId id="341" r:id="rId17"/>
    <p:sldId id="352" r:id="rId18"/>
    <p:sldId id="355" r:id="rId19"/>
    <p:sldId id="356" r:id="rId20"/>
    <p:sldId id="348" r:id="rId21"/>
    <p:sldId id="276" r:id="rId22"/>
    <p:sldId id="370" r:id="rId23"/>
    <p:sldId id="350" r:id="rId24"/>
    <p:sldId id="345" r:id="rId25"/>
    <p:sldId id="371" r:id="rId26"/>
    <p:sldId id="351" r:id="rId27"/>
    <p:sldId id="306" r:id="rId28"/>
    <p:sldId id="303" r:id="rId29"/>
    <p:sldId id="359" r:id="rId30"/>
    <p:sldId id="353" r:id="rId31"/>
    <p:sldId id="354" r:id="rId32"/>
    <p:sldId id="328"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DDE0C72C-075A-4C30-A0E7-506C5F8C2760}">
          <p14:sldIdLst>
            <p14:sldId id="256"/>
          </p14:sldIdLst>
        </p14:section>
        <p14:section name="本文" id="{FACCB9E6-93CC-4974-8C68-D507726A6E5D}">
          <p14:sldIdLst>
            <p14:sldId id="259"/>
            <p14:sldId id="296"/>
            <p14:sldId id="305"/>
            <p14:sldId id="331"/>
            <p14:sldId id="300"/>
            <p14:sldId id="330"/>
            <p14:sldId id="332"/>
            <p14:sldId id="261"/>
            <p14:sldId id="344"/>
            <p14:sldId id="372"/>
            <p14:sldId id="373"/>
            <p14:sldId id="340"/>
            <p14:sldId id="347"/>
            <p14:sldId id="361"/>
            <p14:sldId id="341"/>
            <p14:sldId id="352"/>
            <p14:sldId id="355"/>
            <p14:sldId id="356"/>
            <p14:sldId id="348"/>
            <p14:sldId id="276"/>
            <p14:sldId id="370"/>
            <p14:sldId id="350"/>
            <p14:sldId id="345"/>
            <p14:sldId id="371"/>
            <p14:sldId id="351"/>
            <p14:sldId id="306"/>
            <p14:sldId id="303"/>
            <p14:sldId id="359"/>
            <p14:sldId id="353"/>
            <p14:sldId id="354"/>
            <p14:sldId id="32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村 建翔" initials="中村" lastIdx="1" clrIdx="0">
    <p:extLst>
      <p:ext uri="{19B8F6BF-5375-455C-9EA6-DF929625EA0E}">
        <p15:presenceInfo xmlns:p15="http://schemas.microsoft.com/office/powerpoint/2012/main" userId="8299eb77c94a94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40" autoAdjust="0"/>
    <p:restoredTop sz="94660"/>
  </p:normalViewPr>
  <p:slideViewPr>
    <p:cSldViewPr snapToGrid="0">
      <p:cViewPr>
        <p:scale>
          <a:sx n="100" d="100"/>
          <a:sy n="100" d="100"/>
        </p:scale>
        <p:origin x="381"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F092F-C083-45B7-8240-33B7F0B0541D}" type="datetimeFigureOut">
              <a:rPr kumimoji="1" lang="ja-JP" altLang="en-US" smtClean="0"/>
              <a:t>2022/2/21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33AB3-7A34-453B-BD9F-0BA034FC2F0B}" type="slidenum">
              <a:rPr kumimoji="1" lang="ja-JP" altLang="en-US" smtClean="0"/>
              <a:t>‹#›</a:t>
            </a:fld>
            <a:endParaRPr kumimoji="1" lang="ja-JP" altLang="en-US"/>
          </a:p>
        </p:txBody>
      </p:sp>
    </p:spTree>
    <p:extLst>
      <p:ext uri="{BB962C8B-B14F-4D97-AF65-F5344CB8AC3E}">
        <p14:creationId xmlns:p14="http://schemas.microsoft.com/office/powerpoint/2010/main" val="305527452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horizontal signal 1</a:t>
            </a:r>
            <a:r>
              <a:rPr kumimoji="1" lang="ja-JP" altLang="en-US" dirty="0"/>
              <a:t>の </a:t>
            </a:r>
            <a:r>
              <a:rPr kumimoji="1" lang="en-US" altLang="ja-JP" dirty="0"/>
              <a:t>372,373,374</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4</a:t>
            </a:fld>
            <a:endParaRPr kumimoji="1" lang="ja-JP" altLang="en-US"/>
          </a:p>
        </p:txBody>
      </p:sp>
    </p:spTree>
    <p:extLst>
      <p:ext uri="{BB962C8B-B14F-4D97-AF65-F5344CB8AC3E}">
        <p14:creationId xmlns:p14="http://schemas.microsoft.com/office/powerpoint/2010/main" val="933238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8</a:t>
            </a:fld>
            <a:endParaRPr kumimoji="1" lang="ja-JP" altLang="en-US"/>
          </a:p>
        </p:txBody>
      </p:sp>
    </p:spTree>
    <p:extLst>
      <p:ext uri="{BB962C8B-B14F-4D97-AF65-F5344CB8AC3E}">
        <p14:creationId xmlns:p14="http://schemas.microsoft.com/office/powerpoint/2010/main" val="1683481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28</a:t>
            </a:fld>
            <a:endParaRPr kumimoji="1" lang="ja-JP" altLang="en-US"/>
          </a:p>
        </p:txBody>
      </p:sp>
    </p:spTree>
    <p:extLst>
      <p:ext uri="{BB962C8B-B14F-4D97-AF65-F5344CB8AC3E}">
        <p14:creationId xmlns:p14="http://schemas.microsoft.com/office/powerpoint/2010/main" val="1683481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29</a:t>
            </a:fld>
            <a:endParaRPr kumimoji="1" lang="ja-JP" altLang="en-US"/>
          </a:p>
        </p:txBody>
      </p:sp>
    </p:spTree>
    <p:extLst>
      <p:ext uri="{BB962C8B-B14F-4D97-AF65-F5344CB8AC3E}">
        <p14:creationId xmlns:p14="http://schemas.microsoft.com/office/powerpoint/2010/main" val="398909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116135"/>
          </a:xfrm>
        </p:spPr>
        <p:txBody>
          <a:bodyPr anchor="b">
            <a:normAutofit/>
          </a:bodyPr>
          <a:lstStyle>
            <a:lvl1pPr algn="ctr">
              <a:defRPr sz="40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911600"/>
            <a:ext cx="6858000" cy="13462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1E713CB3-A9D1-4224-AF75-EC156ECF296A}" type="datetime1">
              <a:rPr kumimoji="1" lang="ja-JP" altLang="en-US" smtClean="0"/>
              <a:t>2022/2/21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cxnSp>
        <p:nvCxnSpPr>
          <p:cNvPr id="9" name="直線コネクタ 8">
            <a:extLst>
              <a:ext uri="{FF2B5EF4-FFF2-40B4-BE49-F238E27FC236}">
                <a16:creationId xmlns:a16="http://schemas.microsoft.com/office/drawing/2014/main" id="{9347E5ED-FA1D-4126-A6CD-BC1869EC4AD4}"/>
              </a:ext>
            </a:extLst>
          </p:cNvPr>
          <p:cNvCxnSpPr>
            <a:cxnSpLocks/>
          </p:cNvCxnSpPr>
          <p:nvPr userDrawn="1"/>
        </p:nvCxnSpPr>
        <p:spPr>
          <a:xfrm>
            <a:off x="0" y="3522622"/>
            <a:ext cx="9144000" cy="0"/>
          </a:xfrm>
          <a:prstGeom prst="line">
            <a:avLst/>
          </a:prstGeom>
          <a:ln w="57150">
            <a:gradFill flip="none" rotWithShape="1">
              <a:gsLst>
                <a:gs pos="50000">
                  <a:schemeClr val="accent5">
                    <a:lumMod val="67000"/>
                    <a:lumOff val="33000"/>
                  </a:schemeClr>
                </a:gs>
                <a:gs pos="6000">
                  <a:schemeClr val="accent5">
                    <a:lumMod val="60000"/>
                    <a:lumOff val="40000"/>
                  </a:schemeClr>
                </a:gs>
                <a:gs pos="100000">
                  <a:schemeClr val="accent5">
                    <a:lumMod val="10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417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4997B5-9E2F-4568-987D-3D3CE3E53299}" type="datetime1">
              <a:rPr kumimoji="1" lang="ja-JP" altLang="en-US" smtClean="0"/>
              <a:t>2022/2/21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458845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505F0E7-1B5E-4682-865E-B44E10EA52EB}" type="datetime1">
              <a:rPr kumimoji="1" lang="ja-JP" altLang="en-US" smtClean="0"/>
              <a:t>2022/2/21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56755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792" y="805776"/>
            <a:ext cx="8626416" cy="5371187"/>
          </a:xfrm>
        </p:spPr>
        <p:txBody>
          <a:bodyPr/>
          <a:lstStyle>
            <a:lvl1pPr marL="228600" indent="-228600">
              <a:buClr>
                <a:schemeClr val="accent1"/>
              </a:buClr>
              <a:buFont typeface="Wingdings" panose="05000000000000000000" pitchFamily="2" charset="2"/>
              <a:buChar char="Ø"/>
              <a:defRPr/>
            </a:lvl1pPr>
            <a:lvl2pPr marL="685800" indent="-228600">
              <a:buClr>
                <a:srgbClr val="2F528F"/>
              </a:buClr>
              <a:buFont typeface="Wingdings" panose="05000000000000000000" pitchFamily="2" charset="2"/>
              <a:buChar char="ü"/>
              <a:defRPr sz="2000"/>
            </a:lvl2pPr>
            <a:lvl3pPr marL="1143000" indent="-228600">
              <a:buClr>
                <a:srgbClr val="2F528F"/>
              </a:buClr>
              <a:buFont typeface="Arial" panose="020B0604020202020204" pitchFamily="34" charset="0"/>
              <a:buChar char="•"/>
              <a:defRPr sz="1800"/>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2E60160D-33B8-400C-820D-A05EDBEDFF6B}" type="datetime1">
              <a:rPr kumimoji="1" lang="ja-JP" altLang="en-US" smtClean="0"/>
              <a:t>2022/2/21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6575445" y="16031"/>
            <a:ext cx="2057400" cy="365125"/>
          </a:xfrm>
        </p:spPr>
        <p:txBody>
          <a:bodyPr/>
          <a:lstStyle>
            <a:lvl1pPr>
              <a:defRPr sz="2800"/>
            </a:lvl1pPr>
          </a:lstStyle>
          <a:p>
            <a:fld id="{4611F9C2-6641-4325-A1B0-8726CAAFC082}" type="slidenum">
              <a:rPr kumimoji="1" lang="ja-JP" altLang="en-US" smtClean="0"/>
              <a:pPr/>
              <a:t>‹#›</a:t>
            </a:fld>
            <a:endParaRPr kumimoji="1" lang="ja-JP" altLang="en-US" dirty="0"/>
          </a:p>
        </p:txBody>
      </p:sp>
      <p:cxnSp>
        <p:nvCxnSpPr>
          <p:cNvPr id="9" name="直線コネクタ 8">
            <a:extLst>
              <a:ext uri="{FF2B5EF4-FFF2-40B4-BE49-F238E27FC236}">
                <a16:creationId xmlns:a16="http://schemas.microsoft.com/office/drawing/2014/main" id="{2D98C4E1-4FFF-468F-8C08-B073E6C08379}"/>
              </a:ext>
            </a:extLst>
          </p:cNvPr>
          <p:cNvCxnSpPr>
            <a:cxnSpLocks/>
          </p:cNvCxnSpPr>
          <p:nvPr userDrawn="1"/>
        </p:nvCxnSpPr>
        <p:spPr>
          <a:xfrm>
            <a:off x="0" y="589807"/>
            <a:ext cx="9144000" cy="0"/>
          </a:xfrm>
          <a:prstGeom prst="line">
            <a:avLst/>
          </a:prstGeom>
          <a:ln w="57150">
            <a:gradFill flip="none" rotWithShape="1">
              <a:gsLst>
                <a:gs pos="50000">
                  <a:schemeClr val="accent5">
                    <a:lumMod val="67000"/>
                    <a:lumOff val="33000"/>
                  </a:schemeClr>
                </a:gs>
                <a:gs pos="6000">
                  <a:schemeClr val="accent5">
                    <a:lumMod val="60000"/>
                    <a:lumOff val="40000"/>
                  </a:schemeClr>
                </a:gs>
                <a:gs pos="100000">
                  <a:schemeClr val="accent5">
                    <a:lumMod val="10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913338C-F3B7-49FC-A78A-5E5271D36954}"/>
              </a:ext>
            </a:extLst>
          </p:cNvPr>
          <p:cNvSpPr>
            <a:spLocks noGrp="1"/>
          </p:cNvSpPr>
          <p:nvPr>
            <p:ph type="title"/>
          </p:nvPr>
        </p:nvSpPr>
        <p:spPr>
          <a:xfrm>
            <a:off x="258792" y="1"/>
            <a:ext cx="8626416" cy="681036"/>
          </a:xfrm>
        </p:spPr>
        <p:txBody>
          <a:bodyPr>
            <a:normAutofit/>
          </a:bodyPr>
          <a:lstStyle>
            <a:lvl1pPr>
              <a:defRPr sz="2800"/>
            </a:lvl1pPr>
          </a:lstStyle>
          <a:p>
            <a:r>
              <a:rPr lang="ja-JP" altLang="en-US" dirty="0"/>
              <a:t>マスター タイトルの書式設定</a:t>
            </a:r>
            <a:endParaRPr lang="en-US" dirty="0"/>
          </a:p>
        </p:txBody>
      </p:sp>
      <p:sp>
        <p:nvSpPr>
          <p:cNvPr id="8" name="Slide Number Placeholder 5">
            <a:extLst>
              <a:ext uri="{FF2B5EF4-FFF2-40B4-BE49-F238E27FC236}">
                <a16:creationId xmlns:a16="http://schemas.microsoft.com/office/drawing/2014/main" id="{8B59C832-4763-45B2-9B61-273F4DE17CB4}"/>
              </a:ext>
            </a:extLst>
          </p:cNvPr>
          <p:cNvSpPr txBox="1">
            <a:spLocks/>
          </p:cNvSpPr>
          <p:nvPr userDrawn="1"/>
        </p:nvSpPr>
        <p:spPr>
          <a:xfrm>
            <a:off x="8223920" y="17427"/>
            <a:ext cx="920080" cy="365125"/>
          </a:xfrm>
          <a:prstGeom prst="rect">
            <a:avLst/>
          </a:prstGeom>
        </p:spPr>
        <p:txBody>
          <a:bodyPr vert="horz" lIns="91440" tIns="45720" rIns="91440" bIns="45720" rtlCol="0" anchor="ctr"/>
          <a:lstStyle>
            <a:defPPr>
              <a:defRPr lang="en-US"/>
            </a:defPPr>
            <a:lvl1pPr marL="0" algn="r" defTabSz="457200" rtl="0" eaLnBrk="1" latinLnBrk="0" hangingPunct="1">
              <a:defRPr sz="2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dirty="0"/>
              <a:t>/19</a:t>
            </a:r>
            <a:endParaRPr kumimoji="1" lang="ja-JP" altLang="en-US" dirty="0"/>
          </a:p>
        </p:txBody>
      </p:sp>
    </p:spTree>
    <p:extLst>
      <p:ext uri="{BB962C8B-B14F-4D97-AF65-F5344CB8AC3E}">
        <p14:creationId xmlns:p14="http://schemas.microsoft.com/office/powerpoint/2010/main" val="2601302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0408307-2439-4B1B-B3BE-EC4D9D90A27B}" type="datetime1">
              <a:rPr kumimoji="1" lang="ja-JP" altLang="en-US" smtClean="0"/>
              <a:t>2022/2/21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1023176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925200"/>
            <a:ext cx="3886200" cy="5233534"/>
          </a:xfrm>
        </p:spPr>
        <p:txBody>
          <a:bodyPr/>
          <a:lstStyle/>
          <a:p>
            <a:pPr lvl="0"/>
            <a:r>
              <a:rPr lang="ja-JP" altLang="en-US"/>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629150" y="925200"/>
            <a:ext cx="3886200" cy="523353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D9BD4B9-D88E-423C-AC97-AA0638AB3F67}" type="datetime1">
              <a:rPr kumimoji="1" lang="ja-JP" altLang="en-US" smtClean="0"/>
              <a:t>2022/2/21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ABA1358F-D2E2-4422-B358-4B22DE61BABD}"/>
              </a:ext>
            </a:extLst>
          </p:cNvPr>
          <p:cNvCxnSpPr/>
          <p:nvPr userDrawn="1"/>
        </p:nvCxnSpPr>
        <p:spPr>
          <a:xfrm>
            <a:off x="0" y="839973"/>
            <a:ext cx="9144000" cy="0"/>
          </a:xfrm>
          <a:prstGeom prst="line">
            <a:avLst/>
          </a:prstGeom>
          <a:ln w="57150">
            <a:gradFill flip="none" rotWithShape="1">
              <a:gsLst>
                <a:gs pos="0">
                  <a:schemeClr val="accent5">
                    <a:lumMod val="40000"/>
                    <a:lumOff val="60000"/>
                  </a:schemeClr>
                </a:gs>
                <a:gs pos="0">
                  <a:schemeClr val="accent5">
                    <a:lumMod val="60000"/>
                    <a:lumOff val="40000"/>
                  </a:schemeClr>
                </a:gs>
                <a:gs pos="100000">
                  <a:schemeClr val="accent5">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93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9526AFA-8E0F-43A0-95E8-CAB2683A848D}" type="datetime1">
              <a:rPr kumimoji="1" lang="ja-JP" altLang="en-US" smtClean="0"/>
              <a:t>2022/2/21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4816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57CBB0C-55B6-4FED-A18B-DD18A00D5F21}" type="datetime1">
              <a:rPr kumimoji="1" lang="ja-JP" altLang="en-US" smtClean="0"/>
              <a:t>2022/2/21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37351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203B03-28BE-4FEF-8A8F-4B5AB41B9EDA}" type="datetime1">
              <a:rPr kumimoji="1" lang="ja-JP" altLang="en-US" smtClean="0"/>
              <a:t>2022/2/21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26604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8C9421F-F1BC-41D3-9856-F8E01DCA85EF}" type="datetime1">
              <a:rPr kumimoji="1" lang="ja-JP" altLang="en-US" smtClean="0"/>
              <a:t>2022/2/21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56412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ED0F761-DDDE-4C16-806B-6480EF1A12A9}" type="datetime1">
              <a:rPr kumimoji="1" lang="ja-JP" altLang="en-US" smtClean="0"/>
              <a:t>2022/2/21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80099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
            <a:ext cx="7886700" cy="83997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925033"/>
            <a:ext cx="7886700" cy="525193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486B3F-B4FA-4FAF-A2E9-0DB0D22E2148}" type="datetime1">
              <a:rPr kumimoji="1" lang="ja-JP" altLang="en-US" smtClean="0"/>
              <a:t>2022/2/21</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086600" y="8714"/>
            <a:ext cx="20574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4611F9C2-6641-4325-A1B0-8726CAAFC082}" type="slidenum">
              <a:rPr kumimoji="1" lang="ja-JP" altLang="en-US" smtClean="0"/>
              <a:pPr/>
              <a:t>‹#›</a:t>
            </a:fld>
            <a:endParaRPr kumimoji="1" lang="ja-JP" altLang="en-US" dirty="0"/>
          </a:p>
        </p:txBody>
      </p:sp>
    </p:spTree>
    <p:extLst>
      <p:ext uri="{BB962C8B-B14F-4D97-AF65-F5344CB8AC3E}">
        <p14:creationId xmlns:p14="http://schemas.microsoft.com/office/powerpoint/2010/main" val="1100533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B0F0"/>
        </a:buClr>
        <a:buSzPct val="90000"/>
        <a:buFont typeface="Wingdings" panose="05000000000000000000" pitchFamily="2" charset="2"/>
        <a:buChar char="u"/>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B0F0"/>
        </a:buClr>
        <a:buFont typeface="Wingdings" panose="05000000000000000000" pitchFamily="2" charset="2"/>
        <a:buChar char="Ø"/>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B0F0"/>
        </a:buClr>
        <a:buFont typeface="Wingdings" panose="05000000000000000000" pitchFamily="2" charset="2"/>
        <a:buChar char="ü"/>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30.jpg"/><Relationship Id="rId13" Type="http://schemas.openxmlformats.org/officeDocument/2006/relationships/image" Target="../media/image34.jpg"/><Relationship Id="rId18" Type="http://schemas.openxmlformats.org/officeDocument/2006/relationships/image" Target="../media/image39.jpg"/><Relationship Id="rId3" Type="http://schemas.openxmlformats.org/officeDocument/2006/relationships/slideLayout" Target="../slideLayouts/slideLayout2.xml"/><Relationship Id="rId7" Type="http://schemas.openxmlformats.org/officeDocument/2006/relationships/image" Target="../media/image29.jpg"/><Relationship Id="rId12" Type="http://schemas.openxmlformats.org/officeDocument/2006/relationships/image" Target="../media/image25.jpg"/><Relationship Id="rId17" Type="http://schemas.openxmlformats.org/officeDocument/2006/relationships/image" Target="../media/image38.jpg"/><Relationship Id="rId2" Type="http://schemas.microsoft.com/office/2007/relationships/media" Target="../media/media1.mp4"/><Relationship Id="rId16" Type="http://schemas.openxmlformats.org/officeDocument/2006/relationships/image" Target="../media/image37.jpg"/><Relationship Id="rId1" Type="http://schemas.openxmlformats.org/officeDocument/2006/relationships/video" Target="NULL" TargetMode="Externa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5" Type="http://schemas.openxmlformats.org/officeDocument/2006/relationships/image" Target="../media/image36.jpg"/><Relationship Id="rId10" Type="http://schemas.openxmlformats.org/officeDocument/2006/relationships/image" Target="../media/image32.jpg"/><Relationship Id="rId19" Type="http://schemas.openxmlformats.org/officeDocument/2006/relationships/image" Target="../media/image40.jpg"/><Relationship Id="rId4" Type="http://schemas.openxmlformats.org/officeDocument/2006/relationships/image" Target="../media/image26.png"/><Relationship Id="rId9" Type="http://schemas.openxmlformats.org/officeDocument/2006/relationships/image" Target="../media/image31.jpg"/><Relationship Id="rId14" Type="http://schemas.openxmlformats.org/officeDocument/2006/relationships/image" Target="../media/image35.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jpg"/><Relationship Id="rId7" Type="http://schemas.openxmlformats.org/officeDocument/2006/relationships/image" Target="../media/image50.jp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g"/><Relationship Id="rId4" Type="http://schemas.openxmlformats.org/officeDocument/2006/relationships/image" Target="../media/image47.jpg"/></Relationships>
</file>

<file path=ppt/slides/_rels/slide1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 Id="rId5" Type="http://schemas.openxmlformats.org/officeDocument/2006/relationships/image" Target="../media/image54.jpg"/><Relationship Id="rId4" Type="http://schemas.openxmlformats.org/officeDocument/2006/relationships/image" Target="../media/image53.jpg"/></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30.jpg"/><Relationship Id="rId13" Type="http://schemas.openxmlformats.org/officeDocument/2006/relationships/image" Target="../media/image34.jpg"/><Relationship Id="rId18" Type="http://schemas.openxmlformats.org/officeDocument/2006/relationships/image" Target="../media/image39.jpg"/><Relationship Id="rId3" Type="http://schemas.openxmlformats.org/officeDocument/2006/relationships/slideLayout" Target="../slideLayouts/slideLayout2.xml"/><Relationship Id="rId7" Type="http://schemas.openxmlformats.org/officeDocument/2006/relationships/image" Target="../media/image29.jpg"/><Relationship Id="rId12" Type="http://schemas.openxmlformats.org/officeDocument/2006/relationships/image" Target="../media/image25.jpg"/><Relationship Id="rId17" Type="http://schemas.openxmlformats.org/officeDocument/2006/relationships/image" Target="../media/image38.jpg"/><Relationship Id="rId2" Type="http://schemas.microsoft.com/office/2007/relationships/media" Target="../media/media1.mp4"/><Relationship Id="rId16" Type="http://schemas.openxmlformats.org/officeDocument/2006/relationships/image" Target="../media/image37.jpg"/><Relationship Id="rId1" Type="http://schemas.openxmlformats.org/officeDocument/2006/relationships/video" Target="NULL" TargetMode="Externa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5" Type="http://schemas.openxmlformats.org/officeDocument/2006/relationships/image" Target="../media/image36.jpg"/><Relationship Id="rId10" Type="http://schemas.openxmlformats.org/officeDocument/2006/relationships/image" Target="../media/image32.jpg"/><Relationship Id="rId19" Type="http://schemas.openxmlformats.org/officeDocument/2006/relationships/image" Target="../media/image40.jpg"/><Relationship Id="rId4" Type="http://schemas.openxmlformats.org/officeDocument/2006/relationships/image" Target="../media/image26.png"/><Relationship Id="rId9" Type="http://schemas.openxmlformats.org/officeDocument/2006/relationships/image" Target="../media/image31.jpg"/><Relationship Id="rId14" Type="http://schemas.openxmlformats.org/officeDocument/2006/relationships/image" Target="../media/image35.jp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jpg"/><Relationship Id="rId5" Type="http://schemas.openxmlformats.org/officeDocument/2006/relationships/image" Target="../media/image68.jp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E477989-B232-402F-BE24-4C60EEC00475}"/>
              </a:ext>
            </a:extLst>
          </p:cNvPr>
          <p:cNvSpPr>
            <a:spLocks noGrp="1"/>
          </p:cNvSpPr>
          <p:nvPr>
            <p:ph type="ctrTitle"/>
          </p:nvPr>
        </p:nvSpPr>
        <p:spPr/>
        <p:txBody>
          <a:bodyPr>
            <a:normAutofit/>
          </a:bodyPr>
          <a:lstStyle/>
          <a:p>
            <a:r>
              <a:rPr lang="ja-JP" altLang="en-US" sz="4400" b="1" dirty="0"/>
              <a:t>移動する送信光源を</a:t>
            </a:r>
            <a:br>
              <a:rPr lang="en-US" altLang="ja-JP" sz="4400" b="1" dirty="0"/>
            </a:br>
            <a:r>
              <a:rPr lang="ja-JP" altLang="en-US" sz="4400" b="1" dirty="0"/>
              <a:t>追尾するアルゴリズムの</a:t>
            </a:r>
            <a:br>
              <a:rPr lang="en-US" altLang="ja-JP" sz="4400" b="1" dirty="0"/>
            </a:br>
            <a:r>
              <a:rPr lang="ja-JP" altLang="en-US" sz="4400" b="1" dirty="0"/>
              <a:t>構築と実験</a:t>
            </a:r>
            <a:endParaRPr lang="ja-JP" altLang="en-US" sz="4400" dirty="0"/>
          </a:p>
        </p:txBody>
      </p:sp>
      <p:sp>
        <p:nvSpPr>
          <p:cNvPr id="5" name="字幕 4">
            <a:extLst>
              <a:ext uri="{FF2B5EF4-FFF2-40B4-BE49-F238E27FC236}">
                <a16:creationId xmlns:a16="http://schemas.microsoft.com/office/drawing/2014/main" id="{A8E73FD6-6364-4DA5-B6CF-F51BCD3513E9}"/>
              </a:ext>
            </a:extLst>
          </p:cNvPr>
          <p:cNvSpPr>
            <a:spLocks noGrp="1"/>
          </p:cNvSpPr>
          <p:nvPr>
            <p:ph type="subTitle" idx="1"/>
          </p:nvPr>
        </p:nvSpPr>
        <p:spPr/>
        <p:txBody>
          <a:bodyPr/>
          <a:lstStyle/>
          <a:p>
            <a:r>
              <a:rPr lang="en-US" altLang="ja-JP" dirty="0"/>
              <a:t>2022/02/21 </a:t>
            </a:r>
            <a:r>
              <a:rPr lang="ja-JP" altLang="en-US" dirty="0"/>
              <a:t>かしこい</a:t>
            </a:r>
            <a:r>
              <a:rPr lang="en-US" altLang="ja-JP" dirty="0"/>
              <a:t>MT</a:t>
            </a:r>
          </a:p>
          <a:p>
            <a:r>
              <a:rPr lang="ja-JP" altLang="en-US" dirty="0"/>
              <a:t>名古屋大学 山里研究室</a:t>
            </a:r>
            <a:endParaRPr lang="en-US" altLang="ja-JP" dirty="0"/>
          </a:p>
          <a:p>
            <a:r>
              <a:rPr lang="en-US" altLang="ja-JP" dirty="0"/>
              <a:t>M1</a:t>
            </a:r>
            <a:r>
              <a:rPr lang="ja-JP" altLang="en-US" dirty="0"/>
              <a:t> 中村建翔</a:t>
            </a:r>
          </a:p>
        </p:txBody>
      </p:sp>
    </p:spTree>
    <p:extLst>
      <p:ext uri="{BB962C8B-B14F-4D97-AF65-F5344CB8AC3E}">
        <p14:creationId xmlns:p14="http://schemas.microsoft.com/office/powerpoint/2010/main" val="2624037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E49E52D4-FF9E-41B1-A758-53488E82E5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5350" y="4186649"/>
            <a:ext cx="2160000" cy="2160000"/>
          </a:xfrm>
          <a:prstGeom prst="rect">
            <a:avLst/>
          </a:prstGeom>
        </p:spPr>
      </p:pic>
      <p:pic>
        <p:nvPicPr>
          <p:cNvPr id="17" name="図 16">
            <a:extLst>
              <a:ext uri="{FF2B5EF4-FFF2-40B4-BE49-F238E27FC236}">
                <a16:creationId xmlns:a16="http://schemas.microsoft.com/office/drawing/2014/main" id="{DDAD7B8A-1423-4D53-8BBB-04CCC2581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726" y="4186649"/>
            <a:ext cx="2160000" cy="2160000"/>
          </a:xfrm>
          <a:prstGeom prst="rect">
            <a:avLst/>
          </a:prstGeom>
        </p:spPr>
      </p:pic>
      <p:pic>
        <p:nvPicPr>
          <p:cNvPr id="11" name="図 10">
            <a:extLst>
              <a:ext uri="{FF2B5EF4-FFF2-40B4-BE49-F238E27FC236}">
                <a16:creationId xmlns:a16="http://schemas.microsoft.com/office/drawing/2014/main" id="{37A9878E-13EF-4430-8117-5B5891B1C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6726" y="1285446"/>
            <a:ext cx="2160000" cy="2160000"/>
          </a:xfrm>
          <a:prstGeom prst="rect">
            <a:avLst/>
          </a:prstGeom>
        </p:spPr>
      </p:pic>
      <p:pic>
        <p:nvPicPr>
          <p:cNvPr id="13" name="図 12">
            <a:extLst>
              <a:ext uri="{FF2B5EF4-FFF2-40B4-BE49-F238E27FC236}">
                <a16:creationId xmlns:a16="http://schemas.microsoft.com/office/drawing/2014/main" id="{3A1FA678-7CFC-4312-86BE-E3311B55D0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5350" y="1269000"/>
            <a:ext cx="2160000" cy="2160000"/>
          </a:xfrm>
          <a:prstGeom prst="rect">
            <a:avLst/>
          </a:prstGeom>
        </p:spPr>
      </p:pic>
      <p:pic>
        <p:nvPicPr>
          <p:cNvPr id="5" name="図 4">
            <a:extLst>
              <a:ext uri="{FF2B5EF4-FFF2-40B4-BE49-F238E27FC236}">
                <a16:creationId xmlns:a16="http://schemas.microsoft.com/office/drawing/2014/main" id="{68B9A73A-E21B-420B-8FC3-329BB96078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66" y="1047704"/>
            <a:ext cx="2520000" cy="2520000"/>
          </a:xfrm>
          <a:prstGeom prst="rect">
            <a:avLst/>
          </a:prstGeom>
        </p:spPr>
      </p:pic>
      <p:pic>
        <p:nvPicPr>
          <p:cNvPr id="7" name="図 6">
            <a:extLst>
              <a:ext uri="{FF2B5EF4-FFF2-40B4-BE49-F238E27FC236}">
                <a16:creationId xmlns:a16="http://schemas.microsoft.com/office/drawing/2014/main" id="{5637AA30-1136-45C1-83D4-A007BFA2D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166" y="3951389"/>
            <a:ext cx="2520000" cy="2520000"/>
          </a:xfrm>
          <a:prstGeom prst="rect">
            <a:avLst/>
          </a:prstGeom>
        </p:spPr>
      </p:pic>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en-US" altLang="ja-JP" dirty="0"/>
              <a:t>LED</a:t>
            </a:r>
            <a:r>
              <a:rPr lang="ja-JP" altLang="en-US" dirty="0"/>
              <a:t>捕捉と平均フレーム数の関係</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10</a:t>
            </a:fld>
            <a:endParaRPr kumimoji="1" lang="ja-JP" altLang="en-US" dirty="0"/>
          </a:p>
        </p:txBody>
      </p:sp>
      <p:sp>
        <p:nvSpPr>
          <p:cNvPr id="24" name="矢印: 右 23">
            <a:extLst>
              <a:ext uri="{FF2B5EF4-FFF2-40B4-BE49-F238E27FC236}">
                <a16:creationId xmlns:a16="http://schemas.microsoft.com/office/drawing/2014/main" id="{7FB49367-98E0-4F16-A446-9F8410AEE77F}"/>
              </a:ext>
            </a:extLst>
          </p:cNvPr>
          <p:cNvSpPr/>
          <p:nvPr/>
        </p:nvSpPr>
        <p:spPr>
          <a:xfrm>
            <a:off x="2989964" y="2012429"/>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AF962B54-EE74-41E1-B95D-89EF38D7425C}"/>
              </a:ext>
            </a:extLst>
          </p:cNvPr>
          <p:cNvSpPr/>
          <p:nvPr/>
        </p:nvSpPr>
        <p:spPr>
          <a:xfrm>
            <a:off x="2989964" y="4916114"/>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29E169F-2CB6-41A7-B678-BD8FE5E44F16}"/>
              </a:ext>
            </a:extLst>
          </p:cNvPr>
          <p:cNvSpPr/>
          <p:nvPr/>
        </p:nvSpPr>
        <p:spPr>
          <a:xfrm>
            <a:off x="6762749" y="1292245"/>
            <a:ext cx="1374776" cy="2105026"/>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7739ADC5-3EED-4483-BFE4-EFB920BB0681}"/>
              </a:ext>
            </a:extLst>
          </p:cNvPr>
          <p:cNvSpPr/>
          <p:nvPr/>
        </p:nvSpPr>
        <p:spPr>
          <a:xfrm>
            <a:off x="6762749" y="4519436"/>
            <a:ext cx="1374776" cy="1384300"/>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pPr marL="0" indent="0">
              <a:buNone/>
            </a:pPr>
            <a:r>
              <a:rPr lang="ja-JP" altLang="en-US" u="sng" dirty="0"/>
              <a:t>平均フレーム数，</a:t>
            </a:r>
            <a:r>
              <a:rPr lang="en-US" altLang="ja-JP" u="sng" dirty="0"/>
              <a:t>2</a:t>
            </a:r>
            <a:r>
              <a:rPr lang="ja-JP" altLang="en-US" u="sng" dirty="0"/>
              <a:t>枚</a:t>
            </a:r>
            <a:r>
              <a:rPr lang="en-US" altLang="ja-JP" dirty="0"/>
              <a:t>	   </a:t>
            </a:r>
            <a:r>
              <a:rPr lang="ja-JP" altLang="en-US" u="sng" dirty="0"/>
              <a:t>閾値検出</a:t>
            </a:r>
            <a:r>
              <a:rPr lang="en-US" altLang="ja-JP" dirty="0"/>
              <a:t>	</a:t>
            </a:r>
            <a:r>
              <a:rPr lang="ja-JP" altLang="en-US" dirty="0"/>
              <a:t>　　</a:t>
            </a:r>
            <a:r>
              <a:rPr lang="ja-JP" altLang="en-US" u="sng" dirty="0"/>
              <a:t>捕捉結果</a:t>
            </a:r>
            <a:r>
              <a:rPr lang="en-US" altLang="ja-JP" u="sng" dirty="0"/>
              <a:t>(</a:t>
            </a:r>
            <a:r>
              <a:rPr lang="ja-JP" altLang="en-US" u="sng" dirty="0"/>
              <a:t>失敗</a:t>
            </a:r>
            <a:r>
              <a:rPr lang="en-US" altLang="ja-JP" u="sng" dirty="0"/>
              <a:t>)</a:t>
            </a:r>
          </a:p>
          <a:p>
            <a:pPr marL="0" indent="0">
              <a:buNone/>
            </a:pPr>
            <a:endParaRPr lang="en-US" altLang="ja-JP" sz="200" u="sng"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u="sng" dirty="0"/>
              <a:t>平均フレーム数，</a:t>
            </a:r>
            <a:r>
              <a:rPr lang="en-US" altLang="ja-JP" u="sng" dirty="0"/>
              <a:t>8</a:t>
            </a:r>
            <a:r>
              <a:rPr lang="ja-JP" altLang="en-US" u="sng" dirty="0"/>
              <a:t>枚</a:t>
            </a:r>
            <a:r>
              <a:rPr lang="en-US" altLang="ja-JP" dirty="0"/>
              <a:t>	   </a:t>
            </a:r>
            <a:r>
              <a:rPr lang="ja-JP" altLang="en-US" u="sng" dirty="0"/>
              <a:t>閾値検出</a:t>
            </a:r>
            <a:r>
              <a:rPr lang="en-US" altLang="ja-JP" dirty="0"/>
              <a:t>	</a:t>
            </a:r>
            <a:r>
              <a:rPr lang="ja-JP" altLang="en-US" dirty="0"/>
              <a:t>　　</a:t>
            </a:r>
            <a:r>
              <a:rPr lang="en-US" altLang="ja-JP" dirty="0"/>
              <a:t> </a:t>
            </a:r>
            <a:r>
              <a:rPr lang="ja-JP" altLang="en-US" u="sng" dirty="0"/>
              <a:t>捕捉結果</a:t>
            </a:r>
            <a:r>
              <a:rPr lang="en-US" altLang="ja-JP" u="sng" dirty="0"/>
              <a:t>(</a:t>
            </a:r>
            <a:r>
              <a:rPr lang="ja-JP" altLang="en-US" u="sng" dirty="0"/>
              <a:t>成功</a:t>
            </a:r>
            <a:r>
              <a:rPr lang="en-US" altLang="ja-JP" u="sng" dirty="0"/>
              <a:t>)</a:t>
            </a:r>
          </a:p>
          <a:p>
            <a:pPr marL="0" indent="0">
              <a:buNone/>
            </a:pPr>
            <a:endParaRPr lang="en-US" altLang="ja-JP" dirty="0"/>
          </a:p>
        </p:txBody>
      </p:sp>
    </p:spTree>
    <p:extLst>
      <p:ext uri="{BB962C8B-B14F-4D97-AF65-F5344CB8AC3E}">
        <p14:creationId xmlns:p14="http://schemas.microsoft.com/office/powerpoint/2010/main" val="4158170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t>送信機に</a:t>
            </a:r>
            <a:r>
              <a:rPr kumimoji="1" lang="en-US" altLang="ja-JP" dirty="0"/>
              <a:t>LED</a:t>
            </a:r>
            <a:r>
              <a:rPr kumimoji="1" lang="ja-JP" altLang="en-US" dirty="0"/>
              <a:t>アレイ，受信機に高速度カメラを用いた</a:t>
            </a:r>
            <a:endParaRPr lang="en-US" altLang="ja-JP" dirty="0"/>
          </a:p>
          <a:p>
            <a:r>
              <a:rPr kumimoji="1" lang="ja-JP" altLang="en-US" dirty="0"/>
              <a:t>送信データは</a:t>
            </a:r>
            <a:r>
              <a:rPr kumimoji="1" lang="en-US" altLang="ja-JP" dirty="0"/>
              <a:t>OOK</a:t>
            </a:r>
            <a:r>
              <a:rPr lang="ja-JP" altLang="en-US" dirty="0"/>
              <a:t>変調を行った</a:t>
            </a:r>
            <a:endParaRPr lang="en-US" altLang="ja-JP" dirty="0"/>
          </a:p>
          <a:p>
            <a:r>
              <a:rPr kumimoji="1" lang="ja-JP" altLang="en-US" dirty="0"/>
              <a:t>送信機</a:t>
            </a:r>
            <a:r>
              <a:rPr kumimoji="1" lang="en-US" altLang="ja-JP" dirty="0"/>
              <a:t>LED</a:t>
            </a:r>
            <a:r>
              <a:rPr kumimoji="1" lang="ja-JP" altLang="en-US" dirty="0"/>
              <a:t>アレイは以下の</a:t>
            </a:r>
            <a:r>
              <a:rPr kumimoji="1" lang="en-US" altLang="ja-JP" dirty="0"/>
              <a:t>2</a:t>
            </a:r>
            <a:r>
              <a:rPr kumimoji="1" lang="ja-JP" altLang="en-US" dirty="0"/>
              <a:t>パターンで分割し点灯させた</a:t>
            </a:r>
            <a:endParaRPr kumimoji="1" lang="en-US" altLang="ja-JP" dirty="0"/>
          </a:p>
          <a:p>
            <a:pPr lvl="1"/>
            <a:r>
              <a:rPr lang="en-US" altLang="ja-JP" dirty="0"/>
              <a:t>LED2x2</a:t>
            </a:r>
            <a:r>
              <a:rPr lang="ja-JP" altLang="en-US" dirty="0"/>
              <a:t>個を</a:t>
            </a:r>
            <a:r>
              <a:rPr lang="en-US" altLang="ja-JP" dirty="0"/>
              <a:t>1</a:t>
            </a:r>
            <a:r>
              <a:rPr lang="ja-JP" altLang="en-US" dirty="0"/>
              <a:t>ブロックとした</a:t>
            </a:r>
            <a:r>
              <a:rPr lang="en-US" altLang="ja-JP" dirty="0"/>
              <a:t>64bit</a:t>
            </a:r>
            <a:r>
              <a:rPr lang="ja-JP" altLang="en-US" dirty="0"/>
              <a:t>アレイ</a:t>
            </a:r>
            <a:endParaRPr lang="en-US" altLang="ja-JP" dirty="0"/>
          </a:p>
          <a:p>
            <a:pPr marL="457200" lvl="1" indent="0">
              <a:buNone/>
            </a:pPr>
            <a:r>
              <a:rPr lang="ja-JP" altLang="en-US" dirty="0"/>
              <a:t>（データ量は少ないが，</a:t>
            </a:r>
            <a:r>
              <a:rPr lang="en-US" altLang="ja-JP" dirty="0"/>
              <a:t>LED</a:t>
            </a:r>
            <a:r>
              <a:rPr lang="ja-JP" altLang="en-US" dirty="0"/>
              <a:t>の捕捉が容易）</a:t>
            </a:r>
            <a:endParaRPr lang="en-US" altLang="ja-JP" dirty="0"/>
          </a:p>
          <a:p>
            <a:pPr lvl="1"/>
            <a:r>
              <a:rPr kumimoji="1" lang="en-US" altLang="ja-JP" dirty="0"/>
              <a:t>LED1</a:t>
            </a:r>
            <a:r>
              <a:rPr kumimoji="1" lang="ja-JP" altLang="en-US" dirty="0"/>
              <a:t>個を別々とした</a:t>
            </a:r>
            <a:r>
              <a:rPr kumimoji="1" lang="en-US" altLang="ja-JP" dirty="0"/>
              <a:t>256bit</a:t>
            </a:r>
            <a:r>
              <a:rPr kumimoji="1" lang="ja-JP" altLang="en-US" dirty="0"/>
              <a:t>アレイ</a:t>
            </a:r>
            <a:endParaRPr kumimoji="1" lang="en-US" altLang="ja-JP" dirty="0"/>
          </a:p>
          <a:p>
            <a:pPr marL="457200" lvl="1" indent="0">
              <a:buNone/>
            </a:pPr>
            <a:r>
              <a:rPr lang="ja-JP" altLang="en-US" dirty="0"/>
              <a:t>（</a:t>
            </a:r>
            <a:r>
              <a:rPr kumimoji="1" lang="ja-JP" altLang="en-US" dirty="0"/>
              <a:t>データ量は多いが，</a:t>
            </a:r>
            <a:r>
              <a:rPr lang="en-US" altLang="ja-JP" dirty="0"/>
              <a:t> LED</a:t>
            </a:r>
            <a:r>
              <a:rPr lang="ja-JP" altLang="en-US" dirty="0"/>
              <a:t>の捕捉が難）</a:t>
            </a:r>
            <a:endParaRPr kumimoji="1" lang="en-US" altLang="ja-JP" dirty="0"/>
          </a:p>
          <a:p>
            <a:pPr lvl="1"/>
            <a:endParaRPr kumimoji="1" lang="en-US" altLang="ja-JP"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実験内容</a:t>
            </a:r>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11</a:t>
            </a:fld>
            <a:endParaRPr kumimoji="1" lang="ja-JP" altLang="en-US" dirty="0"/>
          </a:p>
        </p:txBody>
      </p:sp>
      <p:graphicFrame>
        <p:nvGraphicFramePr>
          <p:cNvPr id="5" name="表 5">
            <a:extLst>
              <a:ext uri="{FF2B5EF4-FFF2-40B4-BE49-F238E27FC236}">
                <a16:creationId xmlns:a16="http://schemas.microsoft.com/office/drawing/2014/main" id="{C952A953-219B-4567-B29A-C92C5CA20B1C}"/>
              </a:ext>
            </a:extLst>
          </p:cNvPr>
          <p:cNvGraphicFramePr>
            <a:graphicFrameLocks noGrp="1"/>
          </p:cNvGraphicFramePr>
          <p:nvPr/>
        </p:nvGraphicFramePr>
        <p:xfrm>
          <a:off x="6024390" y="4154570"/>
          <a:ext cx="2724244" cy="2463810"/>
        </p:xfrm>
        <a:graphic>
          <a:graphicData uri="http://schemas.openxmlformats.org/drawingml/2006/table">
            <a:tbl>
              <a:tblPr firstRow="1" bandRow="1">
                <a:tableStyleId>{5940675A-B579-460E-94D1-54222C63F5DA}</a:tableStyleId>
              </a:tblPr>
              <a:tblGrid>
                <a:gridCol w="1362122">
                  <a:extLst>
                    <a:ext uri="{9D8B030D-6E8A-4147-A177-3AD203B41FA5}">
                      <a16:colId xmlns:a16="http://schemas.microsoft.com/office/drawing/2014/main" val="432297810"/>
                    </a:ext>
                  </a:extLst>
                </a:gridCol>
                <a:gridCol w="1362122">
                  <a:extLst>
                    <a:ext uri="{9D8B030D-6E8A-4147-A177-3AD203B41FA5}">
                      <a16:colId xmlns:a16="http://schemas.microsoft.com/office/drawing/2014/main" val="1756635863"/>
                    </a:ext>
                  </a:extLst>
                </a:gridCol>
              </a:tblGrid>
              <a:tr h="308430">
                <a:tc>
                  <a:txBody>
                    <a:bodyPr/>
                    <a:lstStyle/>
                    <a:p>
                      <a:pPr algn="ctr"/>
                      <a:r>
                        <a:rPr kumimoji="1" lang="ja-JP" altLang="en-US" sz="1400" b="1" dirty="0"/>
                        <a:t>受信機</a:t>
                      </a:r>
                      <a:endParaRPr kumimoji="1" lang="en-US" altLang="ja-JP" sz="1400" b="1" dirty="0"/>
                    </a:p>
                  </a:txBody>
                  <a:tcPr/>
                </a:tc>
                <a:tc>
                  <a:txBody>
                    <a:bodyPr/>
                    <a:lstStyle/>
                    <a:p>
                      <a:pPr algn="ctr"/>
                      <a:r>
                        <a:rPr kumimoji="1" lang="ja-JP" altLang="en-US" sz="1400" b="1" dirty="0"/>
                        <a:t>高速度カメラ</a:t>
                      </a:r>
                      <a:endParaRPr kumimoji="1" lang="en-US" altLang="ja-JP" sz="1400" b="1" dirty="0"/>
                    </a:p>
                  </a:txBody>
                  <a:tcPr/>
                </a:tc>
                <a:extLst>
                  <a:ext uri="{0D108BD9-81ED-4DB2-BD59-A6C34878D82A}">
                    <a16:rowId xmlns:a16="http://schemas.microsoft.com/office/drawing/2014/main" val="1632386925"/>
                  </a:ext>
                </a:extLst>
              </a:tr>
              <a:tr h="308430">
                <a:tc>
                  <a:txBody>
                    <a:bodyPr/>
                    <a:lstStyle/>
                    <a:p>
                      <a:pPr algn="ctr"/>
                      <a:r>
                        <a:rPr kumimoji="1" lang="ja-JP" altLang="en-US" sz="1400" b="1" dirty="0"/>
                        <a:t>送信機</a:t>
                      </a:r>
                      <a:endParaRPr kumimoji="1" lang="en-US" altLang="ja-JP" sz="1400" b="1" dirty="0"/>
                    </a:p>
                  </a:txBody>
                  <a:tcPr/>
                </a:tc>
                <a:tc>
                  <a:txBody>
                    <a:bodyPr/>
                    <a:lstStyle/>
                    <a:p>
                      <a:pPr algn="ctr"/>
                      <a:r>
                        <a:rPr kumimoji="1" lang="en-US" altLang="ja-JP" sz="1400" b="1" dirty="0"/>
                        <a:t>LED</a:t>
                      </a:r>
                      <a:r>
                        <a:rPr kumimoji="1" lang="ja-JP" altLang="en-US" sz="1400" b="1" dirty="0"/>
                        <a:t>アレイ</a:t>
                      </a:r>
                      <a:endParaRPr kumimoji="1" lang="en-US" altLang="ja-JP" sz="1400" b="1" dirty="0"/>
                    </a:p>
                  </a:txBody>
                  <a:tcPr/>
                </a:tc>
                <a:extLst>
                  <a:ext uri="{0D108BD9-81ED-4DB2-BD59-A6C34878D82A}">
                    <a16:rowId xmlns:a16="http://schemas.microsoft.com/office/drawing/2014/main" val="3346374874"/>
                  </a:ext>
                </a:extLst>
              </a:tr>
              <a:tr h="308430">
                <a:tc>
                  <a:txBody>
                    <a:bodyPr/>
                    <a:lstStyle/>
                    <a:p>
                      <a:pPr algn="ctr"/>
                      <a:r>
                        <a:rPr kumimoji="1" lang="en-US" altLang="ja-JP" sz="1400" b="1" dirty="0"/>
                        <a:t>F</a:t>
                      </a:r>
                      <a:r>
                        <a:rPr kumimoji="1" lang="ja-JP" altLang="en-US" sz="1400" b="1" dirty="0"/>
                        <a:t>値</a:t>
                      </a:r>
                      <a:endParaRPr kumimoji="1" lang="en-US" altLang="ja-JP" sz="1400" b="1" dirty="0"/>
                    </a:p>
                  </a:txBody>
                  <a:tcPr/>
                </a:tc>
                <a:tc>
                  <a:txBody>
                    <a:bodyPr/>
                    <a:lstStyle/>
                    <a:p>
                      <a:pPr algn="ctr"/>
                      <a:r>
                        <a:rPr kumimoji="1" lang="en-US" altLang="ja-JP" sz="1400" b="1" dirty="0"/>
                        <a:t>16</a:t>
                      </a:r>
                    </a:p>
                  </a:txBody>
                  <a:tcPr/>
                </a:tc>
                <a:extLst>
                  <a:ext uri="{0D108BD9-81ED-4DB2-BD59-A6C34878D82A}">
                    <a16:rowId xmlns:a16="http://schemas.microsoft.com/office/drawing/2014/main" val="113809042"/>
                  </a:ext>
                </a:extLst>
              </a:tr>
              <a:tr h="308430">
                <a:tc>
                  <a:txBody>
                    <a:bodyPr/>
                    <a:lstStyle/>
                    <a:p>
                      <a:pPr algn="ctr"/>
                      <a:r>
                        <a:rPr kumimoji="1" lang="en-US" altLang="ja-JP" sz="1400" b="1" dirty="0"/>
                        <a:t>LED</a:t>
                      </a:r>
                      <a:r>
                        <a:rPr kumimoji="1" lang="ja-JP" altLang="en-US" sz="1400" b="1" dirty="0"/>
                        <a:t>表示速度</a:t>
                      </a:r>
                    </a:p>
                  </a:txBody>
                  <a:tcPr/>
                </a:tc>
                <a:tc>
                  <a:txBody>
                    <a:bodyPr/>
                    <a:lstStyle/>
                    <a:p>
                      <a:pPr algn="ctr"/>
                      <a:r>
                        <a:rPr kumimoji="1" lang="en-US" altLang="ja-JP" sz="1400" b="1" dirty="0">
                          <a:solidFill>
                            <a:schemeClr val="tx1"/>
                          </a:solidFill>
                        </a:rPr>
                        <a:t>1000Hz</a:t>
                      </a:r>
                      <a:endParaRPr kumimoji="1" lang="ja-JP" altLang="en-US" sz="1400" b="1" dirty="0">
                        <a:solidFill>
                          <a:schemeClr val="tx1"/>
                        </a:solidFill>
                      </a:endParaRPr>
                    </a:p>
                  </a:txBody>
                  <a:tcPr/>
                </a:tc>
                <a:extLst>
                  <a:ext uri="{0D108BD9-81ED-4DB2-BD59-A6C34878D82A}">
                    <a16:rowId xmlns:a16="http://schemas.microsoft.com/office/drawing/2014/main" val="3531874267"/>
                  </a:ext>
                </a:extLst>
              </a:tr>
              <a:tr h="308430">
                <a:tc>
                  <a:txBody>
                    <a:bodyPr/>
                    <a:lstStyle/>
                    <a:p>
                      <a:pPr algn="ctr"/>
                      <a:r>
                        <a:rPr kumimoji="1" lang="ja-JP" altLang="en-US" sz="1400" b="1" dirty="0"/>
                        <a:t>撮影速度</a:t>
                      </a:r>
                    </a:p>
                  </a:txBody>
                  <a:tcPr/>
                </a:tc>
                <a:tc>
                  <a:txBody>
                    <a:bodyPr/>
                    <a:lstStyle/>
                    <a:p>
                      <a:pPr algn="ctr"/>
                      <a:r>
                        <a:rPr kumimoji="1" lang="en-US" altLang="ja-JP" sz="1400" b="1" dirty="0">
                          <a:solidFill>
                            <a:schemeClr val="tx1"/>
                          </a:solidFill>
                        </a:rPr>
                        <a:t>2000fps</a:t>
                      </a:r>
                      <a:endParaRPr kumimoji="1" lang="ja-JP" altLang="en-US" sz="1400" b="1" dirty="0">
                        <a:solidFill>
                          <a:schemeClr val="tx1"/>
                        </a:solidFill>
                      </a:endParaRPr>
                    </a:p>
                  </a:txBody>
                  <a:tcPr/>
                </a:tc>
                <a:extLst>
                  <a:ext uri="{0D108BD9-81ED-4DB2-BD59-A6C34878D82A}">
                    <a16:rowId xmlns:a16="http://schemas.microsoft.com/office/drawing/2014/main" val="2629730710"/>
                  </a:ext>
                </a:extLst>
              </a:tr>
              <a:tr h="308430">
                <a:tc>
                  <a:txBody>
                    <a:bodyPr/>
                    <a:lstStyle/>
                    <a:p>
                      <a:pPr algn="ctr"/>
                      <a:r>
                        <a:rPr kumimoji="1" lang="ja-JP" altLang="en-US" sz="1400" b="1" dirty="0"/>
                        <a:t>受信解像度</a:t>
                      </a:r>
                    </a:p>
                  </a:txBody>
                  <a:tcPr/>
                </a:tc>
                <a:tc>
                  <a:txBody>
                    <a:bodyPr/>
                    <a:lstStyle/>
                    <a:p>
                      <a:pPr algn="ctr"/>
                      <a:r>
                        <a:rPr kumimoji="1" lang="en-US" altLang="ja-JP" sz="1400" b="1" dirty="0">
                          <a:solidFill>
                            <a:schemeClr val="tx1"/>
                          </a:solidFill>
                        </a:rPr>
                        <a:t>512×512</a:t>
                      </a:r>
                      <a:endParaRPr kumimoji="1" lang="ja-JP" altLang="en-US" sz="1400" b="1" dirty="0">
                        <a:solidFill>
                          <a:schemeClr val="tx1"/>
                        </a:solidFill>
                      </a:endParaRPr>
                    </a:p>
                  </a:txBody>
                  <a:tcPr/>
                </a:tc>
                <a:extLst>
                  <a:ext uri="{0D108BD9-81ED-4DB2-BD59-A6C34878D82A}">
                    <a16:rowId xmlns:a16="http://schemas.microsoft.com/office/drawing/2014/main" val="1408354219"/>
                  </a:ext>
                </a:extLst>
              </a:tr>
              <a:tr h="3084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撮影距離</a:t>
                      </a:r>
                    </a:p>
                  </a:txBody>
                  <a:tcPr/>
                </a:tc>
                <a:tc>
                  <a:txBody>
                    <a:bodyPr/>
                    <a:lstStyle/>
                    <a:p>
                      <a:pPr algn="ctr"/>
                      <a:r>
                        <a:rPr kumimoji="1" lang="en-US" altLang="ja-JP" sz="1400" b="1" dirty="0">
                          <a:solidFill>
                            <a:schemeClr val="tx1"/>
                          </a:solidFill>
                        </a:rPr>
                        <a:t>5m</a:t>
                      </a:r>
                      <a:endParaRPr kumimoji="1" lang="ja-JP" altLang="en-US" sz="1400" b="1" dirty="0">
                        <a:solidFill>
                          <a:schemeClr val="tx1"/>
                        </a:solidFill>
                      </a:endParaRPr>
                    </a:p>
                  </a:txBody>
                  <a:tcPr/>
                </a:tc>
                <a:extLst>
                  <a:ext uri="{0D108BD9-81ED-4DB2-BD59-A6C34878D82A}">
                    <a16:rowId xmlns:a16="http://schemas.microsoft.com/office/drawing/2014/main" val="4056546529"/>
                  </a:ext>
                </a:extLst>
              </a:tr>
              <a:tr h="2142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車両速度</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solidFill>
                        </a:rPr>
                        <a:t>25km/h</a:t>
                      </a:r>
                      <a:endParaRPr kumimoji="1" lang="ja-JP" altLang="en-US" sz="1400" b="1" dirty="0">
                        <a:solidFill>
                          <a:schemeClr val="tx1"/>
                        </a:solidFill>
                      </a:endParaRPr>
                    </a:p>
                  </a:txBody>
                  <a:tcPr/>
                </a:tc>
                <a:extLst>
                  <a:ext uri="{0D108BD9-81ED-4DB2-BD59-A6C34878D82A}">
                    <a16:rowId xmlns:a16="http://schemas.microsoft.com/office/drawing/2014/main" val="1868574623"/>
                  </a:ext>
                </a:extLst>
              </a:tr>
            </a:tbl>
          </a:graphicData>
        </a:graphic>
      </p:graphicFrame>
      <p:sp>
        <p:nvSpPr>
          <p:cNvPr id="13" name="テキスト ボックス 12">
            <a:extLst>
              <a:ext uri="{FF2B5EF4-FFF2-40B4-BE49-F238E27FC236}">
                <a16:creationId xmlns:a16="http://schemas.microsoft.com/office/drawing/2014/main" id="{2FD47F6C-858A-40F4-8EBA-9E7288845025}"/>
              </a:ext>
            </a:extLst>
          </p:cNvPr>
          <p:cNvSpPr txBox="1"/>
          <p:nvPr/>
        </p:nvSpPr>
        <p:spPr>
          <a:xfrm>
            <a:off x="6061206" y="3879575"/>
            <a:ext cx="2650612" cy="307777"/>
          </a:xfrm>
          <a:prstGeom prst="rect">
            <a:avLst/>
          </a:prstGeom>
          <a:noFill/>
        </p:spPr>
        <p:txBody>
          <a:bodyPr wrap="square" rtlCol="0">
            <a:spAutoFit/>
          </a:bodyPr>
          <a:lstStyle/>
          <a:p>
            <a:pPr algn="ctr"/>
            <a:r>
              <a:rPr kumimoji="1" lang="ja-JP" altLang="en-US" sz="1400" b="1" dirty="0"/>
              <a:t>実験諸元</a:t>
            </a:r>
          </a:p>
        </p:txBody>
      </p:sp>
      <p:grpSp>
        <p:nvGrpSpPr>
          <p:cNvPr id="45" name="グループ化 44">
            <a:extLst>
              <a:ext uri="{FF2B5EF4-FFF2-40B4-BE49-F238E27FC236}">
                <a16:creationId xmlns:a16="http://schemas.microsoft.com/office/drawing/2014/main" id="{E3640B6F-F2BE-44BD-A079-8D9FC7C65F01}"/>
              </a:ext>
            </a:extLst>
          </p:cNvPr>
          <p:cNvGrpSpPr>
            <a:grpSpLocks noChangeAspect="1"/>
          </p:cNvGrpSpPr>
          <p:nvPr/>
        </p:nvGrpSpPr>
        <p:grpSpPr>
          <a:xfrm>
            <a:off x="5999504" y="2152487"/>
            <a:ext cx="2774016" cy="1840066"/>
            <a:chOff x="5781954" y="2414933"/>
            <a:chExt cx="2158493" cy="1431776"/>
          </a:xfrm>
        </p:grpSpPr>
        <p:pic>
          <p:nvPicPr>
            <p:cNvPr id="37" name="図 36">
              <a:extLst>
                <a:ext uri="{FF2B5EF4-FFF2-40B4-BE49-F238E27FC236}">
                  <a16:creationId xmlns:a16="http://schemas.microsoft.com/office/drawing/2014/main" id="{5579C57C-AB3D-4EFF-ADA2-4FA90DBEB8F5}"/>
                </a:ext>
              </a:extLst>
            </p:cNvPr>
            <p:cNvPicPr>
              <a:picLocks noChangeAspect="1"/>
            </p:cNvPicPr>
            <p:nvPr/>
          </p:nvPicPr>
          <p:blipFill rotWithShape="1">
            <a:blip r:embed="rId2">
              <a:extLst>
                <a:ext uri="{28A0092B-C50C-407E-A947-70E740481C1C}">
                  <a14:useLocalDpi xmlns:a14="http://schemas.microsoft.com/office/drawing/2010/main" val="0"/>
                </a:ext>
              </a:extLst>
            </a:blip>
            <a:srcRect l="8070" r="51125"/>
            <a:stretch/>
          </p:blipFill>
          <p:spPr>
            <a:xfrm rot="10800000">
              <a:off x="5781954" y="2893619"/>
              <a:ext cx="2158493" cy="878881"/>
            </a:xfrm>
            <a:prstGeom prst="rect">
              <a:avLst/>
            </a:prstGeom>
          </p:spPr>
        </p:pic>
        <p:pic>
          <p:nvPicPr>
            <p:cNvPr id="38" name="図 37">
              <a:extLst>
                <a:ext uri="{FF2B5EF4-FFF2-40B4-BE49-F238E27FC236}">
                  <a16:creationId xmlns:a16="http://schemas.microsoft.com/office/drawing/2014/main" id="{6B6616BD-1AA5-4EB9-93B9-ED882B0B6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269309" y="3102193"/>
              <a:ext cx="767471" cy="744516"/>
            </a:xfrm>
            <a:prstGeom prst="rect">
              <a:avLst/>
            </a:prstGeom>
          </p:spPr>
        </p:pic>
        <p:pic>
          <p:nvPicPr>
            <p:cNvPr id="39" name="図 38">
              <a:extLst>
                <a:ext uri="{FF2B5EF4-FFF2-40B4-BE49-F238E27FC236}">
                  <a16:creationId xmlns:a16="http://schemas.microsoft.com/office/drawing/2014/main" id="{3103FEF1-6495-4D23-A315-F08CF6BB4376}"/>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6725365" y="2414933"/>
              <a:ext cx="310377" cy="313069"/>
            </a:xfrm>
            <a:prstGeom prst="rect">
              <a:avLst/>
            </a:prstGeom>
          </p:spPr>
        </p:pic>
        <p:cxnSp>
          <p:nvCxnSpPr>
            <p:cNvPr id="40" name="直線矢印コネクタ 39">
              <a:extLst>
                <a:ext uri="{FF2B5EF4-FFF2-40B4-BE49-F238E27FC236}">
                  <a16:creationId xmlns:a16="http://schemas.microsoft.com/office/drawing/2014/main" id="{59F395A8-2FD6-4698-95C0-6FCE4ACD0604}"/>
                </a:ext>
              </a:extLst>
            </p:cNvPr>
            <p:cNvCxnSpPr>
              <a:cxnSpLocks/>
            </p:cNvCxnSpPr>
            <p:nvPr/>
          </p:nvCxnSpPr>
          <p:spPr>
            <a:xfrm>
              <a:off x="7071533" y="3471074"/>
              <a:ext cx="726344"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1" name="フリーフォーム: 図形 40">
              <a:extLst>
                <a:ext uri="{FF2B5EF4-FFF2-40B4-BE49-F238E27FC236}">
                  <a16:creationId xmlns:a16="http://schemas.microsoft.com/office/drawing/2014/main" id="{954752ED-B977-4447-9F17-EE7B1EA609E3}"/>
                </a:ext>
              </a:extLst>
            </p:cNvPr>
            <p:cNvSpPr/>
            <p:nvPr/>
          </p:nvSpPr>
          <p:spPr>
            <a:xfrm rot="10800000">
              <a:off x="6567545" y="3126751"/>
              <a:ext cx="170998" cy="278761"/>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2" name="直線矢印コネクタ 41">
              <a:extLst>
                <a:ext uri="{FF2B5EF4-FFF2-40B4-BE49-F238E27FC236}">
                  <a16:creationId xmlns:a16="http://schemas.microsoft.com/office/drawing/2014/main" id="{06B251E0-5B59-4C77-A1D4-BD5D3DA2906C}"/>
                </a:ext>
              </a:extLst>
            </p:cNvPr>
            <p:cNvCxnSpPr>
              <a:cxnSpLocks/>
            </p:cNvCxnSpPr>
            <p:nvPr/>
          </p:nvCxnSpPr>
          <p:spPr>
            <a:xfrm flipH="1">
              <a:off x="6642933" y="2718622"/>
              <a:ext cx="225973" cy="40505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grpSp>
        <p:nvGrpSpPr>
          <p:cNvPr id="10" name="グループ化 9">
            <a:extLst>
              <a:ext uri="{FF2B5EF4-FFF2-40B4-BE49-F238E27FC236}">
                <a16:creationId xmlns:a16="http://schemas.microsoft.com/office/drawing/2014/main" id="{E375B335-CA68-4AE1-9F42-A5C5CEA11E27}"/>
              </a:ext>
            </a:extLst>
          </p:cNvPr>
          <p:cNvGrpSpPr>
            <a:grpSpLocks noChangeAspect="1"/>
          </p:cNvGrpSpPr>
          <p:nvPr/>
        </p:nvGrpSpPr>
        <p:grpSpPr>
          <a:xfrm>
            <a:off x="545169" y="4196224"/>
            <a:ext cx="2160000" cy="2131465"/>
            <a:chOff x="384050" y="3330565"/>
            <a:chExt cx="2520000" cy="2486709"/>
          </a:xfrm>
        </p:grpSpPr>
        <p:pic>
          <p:nvPicPr>
            <p:cNvPr id="8" name="図 7">
              <a:extLst>
                <a:ext uri="{FF2B5EF4-FFF2-40B4-BE49-F238E27FC236}">
                  <a16:creationId xmlns:a16="http://schemas.microsoft.com/office/drawing/2014/main" id="{CBB19266-4179-4AFC-912E-3B10A27EF407}"/>
                </a:ext>
              </a:extLst>
            </p:cNvPr>
            <p:cNvPicPr>
              <a:picLocks noChangeAspect="1"/>
            </p:cNvPicPr>
            <p:nvPr/>
          </p:nvPicPr>
          <p:blipFill rotWithShape="1">
            <a:blip r:embed="rId5">
              <a:extLst>
                <a:ext uri="{28A0092B-C50C-407E-A947-70E740481C1C}">
                  <a14:useLocalDpi xmlns:a14="http://schemas.microsoft.com/office/drawing/2010/main" val="0"/>
                </a:ext>
              </a:extLst>
            </a:blip>
            <a:srcRect l="17868" t="12225" r="11451" b="18028"/>
            <a:stretch/>
          </p:blipFill>
          <p:spPr>
            <a:xfrm>
              <a:off x="384050" y="3330565"/>
              <a:ext cx="2520000" cy="2486709"/>
            </a:xfrm>
            <a:prstGeom prst="rect">
              <a:avLst/>
            </a:prstGeom>
          </p:spPr>
        </p:pic>
        <p:sp>
          <p:nvSpPr>
            <p:cNvPr id="28" name="正方形/長方形 27">
              <a:extLst>
                <a:ext uri="{FF2B5EF4-FFF2-40B4-BE49-F238E27FC236}">
                  <a16:creationId xmlns:a16="http://schemas.microsoft.com/office/drawing/2014/main" id="{E977FC3D-55CB-49B0-8A39-215D2F672AC9}"/>
                </a:ext>
              </a:extLst>
            </p:cNvPr>
            <p:cNvSpPr/>
            <p:nvPr/>
          </p:nvSpPr>
          <p:spPr>
            <a:xfrm>
              <a:off x="2524259" y="3443864"/>
              <a:ext cx="241914" cy="24376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D08D9806-7FAD-4079-AF9A-90F7010D3282}"/>
              </a:ext>
            </a:extLst>
          </p:cNvPr>
          <p:cNvGrpSpPr>
            <a:grpSpLocks noChangeAspect="1"/>
          </p:cNvGrpSpPr>
          <p:nvPr/>
        </p:nvGrpSpPr>
        <p:grpSpPr>
          <a:xfrm>
            <a:off x="3328671" y="4196224"/>
            <a:ext cx="2160000" cy="2127174"/>
            <a:chOff x="3157922" y="3330565"/>
            <a:chExt cx="2520000" cy="2481703"/>
          </a:xfrm>
        </p:grpSpPr>
        <p:pic>
          <p:nvPicPr>
            <p:cNvPr id="6" name="図 5">
              <a:extLst>
                <a:ext uri="{FF2B5EF4-FFF2-40B4-BE49-F238E27FC236}">
                  <a16:creationId xmlns:a16="http://schemas.microsoft.com/office/drawing/2014/main" id="{E5EFA48C-6817-4FAD-9023-A824170B7F88}"/>
                </a:ext>
              </a:extLst>
            </p:cNvPr>
            <p:cNvPicPr>
              <a:picLocks noChangeAspect="1"/>
            </p:cNvPicPr>
            <p:nvPr/>
          </p:nvPicPr>
          <p:blipFill rotWithShape="1">
            <a:blip r:embed="rId6">
              <a:extLst>
                <a:ext uri="{28A0092B-C50C-407E-A947-70E740481C1C}">
                  <a14:useLocalDpi xmlns:a14="http://schemas.microsoft.com/office/drawing/2010/main" val="0"/>
                </a:ext>
              </a:extLst>
            </a:blip>
            <a:srcRect l="17268" t="13623" r="12052" b="16771"/>
            <a:stretch/>
          </p:blipFill>
          <p:spPr>
            <a:xfrm>
              <a:off x="3157922" y="3330565"/>
              <a:ext cx="2520000" cy="2481703"/>
            </a:xfrm>
            <a:prstGeom prst="rect">
              <a:avLst/>
            </a:prstGeom>
          </p:spPr>
        </p:pic>
        <p:sp>
          <p:nvSpPr>
            <p:cNvPr id="29" name="正方形/長方形 28">
              <a:extLst>
                <a:ext uri="{FF2B5EF4-FFF2-40B4-BE49-F238E27FC236}">
                  <a16:creationId xmlns:a16="http://schemas.microsoft.com/office/drawing/2014/main" id="{1F4068BE-5EFF-433D-81DE-1DB758F6B9DB}"/>
                </a:ext>
              </a:extLst>
            </p:cNvPr>
            <p:cNvSpPr/>
            <p:nvPr/>
          </p:nvSpPr>
          <p:spPr>
            <a:xfrm>
              <a:off x="5370490" y="3405227"/>
              <a:ext cx="168566" cy="1462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3B7BF4BF-94CF-495E-A56C-82D5E4264B98}"/>
              </a:ext>
            </a:extLst>
          </p:cNvPr>
          <p:cNvSpPr txBox="1"/>
          <p:nvPr/>
        </p:nvSpPr>
        <p:spPr>
          <a:xfrm>
            <a:off x="2357552" y="3879334"/>
            <a:ext cx="568830" cy="369332"/>
          </a:xfrm>
          <a:prstGeom prst="rect">
            <a:avLst/>
          </a:prstGeom>
          <a:noFill/>
        </p:spPr>
        <p:txBody>
          <a:bodyPr wrap="square" rtlCol="0">
            <a:spAutoFit/>
          </a:bodyPr>
          <a:lstStyle/>
          <a:p>
            <a:pPr algn="ctr"/>
            <a:r>
              <a:rPr kumimoji="1" lang="en-US" altLang="ja-JP" b="1" dirty="0">
                <a:solidFill>
                  <a:schemeClr val="accent2"/>
                </a:solidFill>
              </a:rPr>
              <a:t>1bit</a:t>
            </a:r>
            <a:endParaRPr kumimoji="1" lang="ja-JP" altLang="en-US" b="1" dirty="0">
              <a:solidFill>
                <a:schemeClr val="accent2"/>
              </a:solidFill>
            </a:endParaRPr>
          </a:p>
        </p:txBody>
      </p:sp>
      <p:sp>
        <p:nvSpPr>
          <p:cNvPr id="44" name="テキスト ボックス 43">
            <a:extLst>
              <a:ext uri="{FF2B5EF4-FFF2-40B4-BE49-F238E27FC236}">
                <a16:creationId xmlns:a16="http://schemas.microsoft.com/office/drawing/2014/main" id="{4A667E35-A42E-4F5A-BE0A-9519D252E190}"/>
              </a:ext>
            </a:extLst>
          </p:cNvPr>
          <p:cNvSpPr txBox="1"/>
          <p:nvPr/>
        </p:nvSpPr>
        <p:spPr>
          <a:xfrm>
            <a:off x="5180060" y="3879334"/>
            <a:ext cx="568830" cy="369332"/>
          </a:xfrm>
          <a:prstGeom prst="rect">
            <a:avLst/>
          </a:prstGeom>
          <a:noFill/>
        </p:spPr>
        <p:txBody>
          <a:bodyPr wrap="square" rtlCol="0">
            <a:spAutoFit/>
          </a:bodyPr>
          <a:lstStyle/>
          <a:p>
            <a:pPr algn="ctr"/>
            <a:r>
              <a:rPr kumimoji="1" lang="en-US" altLang="ja-JP" b="1" dirty="0">
                <a:solidFill>
                  <a:schemeClr val="accent2"/>
                </a:solidFill>
              </a:rPr>
              <a:t>1bit</a:t>
            </a:r>
            <a:endParaRPr kumimoji="1" lang="ja-JP" altLang="en-US" b="1" dirty="0">
              <a:solidFill>
                <a:schemeClr val="accent2"/>
              </a:solidFill>
            </a:endParaRPr>
          </a:p>
        </p:txBody>
      </p:sp>
      <p:sp>
        <p:nvSpPr>
          <p:cNvPr id="20" name="テキスト ボックス 19">
            <a:extLst>
              <a:ext uri="{FF2B5EF4-FFF2-40B4-BE49-F238E27FC236}">
                <a16:creationId xmlns:a16="http://schemas.microsoft.com/office/drawing/2014/main" id="{A9AAED79-D5F5-42B4-81A8-68EA1D9EDCA3}"/>
              </a:ext>
            </a:extLst>
          </p:cNvPr>
          <p:cNvSpPr txBox="1"/>
          <p:nvPr/>
        </p:nvSpPr>
        <p:spPr>
          <a:xfrm>
            <a:off x="891055" y="3806930"/>
            <a:ext cx="1494320" cy="400110"/>
          </a:xfrm>
          <a:prstGeom prst="rect">
            <a:avLst/>
          </a:prstGeom>
          <a:noFill/>
          <a:ln>
            <a:solidFill>
              <a:schemeClr val="tx1"/>
            </a:solidFill>
          </a:ln>
        </p:spPr>
        <p:txBody>
          <a:bodyPr wrap="none" rtlCol="0">
            <a:spAutoFit/>
          </a:bodyPr>
          <a:lstStyle/>
          <a:p>
            <a:r>
              <a:rPr kumimoji="1" lang="en-US" altLang="ja-JP" sz="2000" dirty="0"/>
              <a:t>64bit</a:t>
            </a:r>
            <a:r>
              <a:rPr kumimoji="1" lang="ja-JP" altLang="en-US" sz="2000" dirty="0"/>
              <a:t>アレイ</a:t>
            </a:r>
          </a:p>
        </p:txBody>
      </p:sp>
      <p:sp>
        <p:nvSpPr>
          <p:cNvPr id="21" name="テキスト ボックス 20">
            <a:extLst>
              <a:ext uri="{FF2B5EF4-FFF2-40B4-BE49-F238E27FC236}">
                <a16:creationId xmlns:a16="http://schemas.microsoft.com/office/drawing/2014/main" id="{8C93E675-181E-4AD3-B2D7-567338CB4D17}"/>
              </a:ext>
            </a:extLst>
          </p:cNvPr>
          <p:cNvSpPr txBox="1"/>
          <p:nvPr/>
        </p:nvSpPr>
        <p:spPr>
          <a:xfrm>
            <a:off x="3596338" y="3800405"/>
            <a:ext cx="1641111" cy="400110"/>
          </a:xfrm>
          <a:prstGeom prst="rect">
            <a:avLst/>
          </a:prstGeom>
          <a:noFill/>
          <a:ln>
            <a:solidFill>
              <a:schemeClr val="tx1"/>
            </a:solidFill>
          </a:ln>
        </p:spPr>
        <p:txBody>
          <a:bodyPr wrap="square" rtlCol="0">
            <a:spAutoFit/>
          </a:bodyPr>
          <a:lstStyle/>
          <a:p>
            <a:r>
              <a:rPr kumimoji="1" lang="en-US" altLang="ja-JP" sz="2000" dirty="0"/>
              <a:t>256bit</a:t>
            </a:r>
            <a:r>
              <a:rPr kumimoji="1" lang="ja-JP" altLang="en-US" sz="2000" dirty="0"/>
              <a:t>アレイ</a:t>
            </a:r>
          </a:p>
        </p:txBody>
      </p:sp>
    </p:spTree>
    <p:extLst>
      <p:ext uri="{BB962C8B-B14F-4D97-AF65-F5344CB8AC3E}">
        <p14:creationId xmlns:p14="http://schemas.microsoft.com/office/powerpoint/2010/main" val="1612951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実験風景</a:t>
            </a:r>
          </a:p>
        </p:txBody>
      </p:sp>
      <p:pic>
        <p:nvPicPr>
          <p:cNvPr id="6" name="実験風景 (2)">
            <a:hlinkClick r:id="" action="ppaction://media"/>
            <a:extLst>
              <a:ext uri="{FF2B5EF4-FFF2-40B4-BE49-F238E27FC236}">
                <a16:creationId xmlns:a16="http://schemas.microsoft.com/office/drawing/2014/main" id="{1ED0FE7D-EE0B-4E61-9B1E-5BEB2D571487}"/>
              </a:ext>
            </a:extLst>
          </p:cNvPr>
          <p:cNvPicPr>
            <a:picLocks noGrp="1" noChangeAspect="1"/>
          </p:cNvPicPr>
          <p:nvPr>
            <p:ph idx="1"/>
            <a:videoFile r:link="rId1"/>
            <p:extLst>
              <p:ext uri="{DAA4B4D4-6D71-4841-9C94-3DE7FCFB9230}">
                <p14:media xmlns:p14="http://schemas.microsoft.com/office/powerpoint/2010/main" r:embed="rId2">
                  <p14:trim st="3615" end="5472.3333"/>
                </p14:media>
              </p:ext>
            </p:extLst>
          </p:nvPr>
        </p:nvPicPr>
        <p:blipFill>
          <a:blip r:embed="rId4"/>
          <a:stretch>
            <a:fillRect/>
          </a:stretch>
        </p:blipFill>
        <p:spPr>
          <a:xfrm>
            <a:off x="258792" y="2851388"/>
            <a:ext cx="6381707" cy="3590150"/>
          </a:xfrm>
          <a:ln w="12700">
            <a:solidFill>
              <a:schemeClr val="tx1"/>
            </a:solidFill>
            <a:prstDash val="solid"/>
          </a:ln>
        </p:spPr>
      </p:pic>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12</a:t>
            </a:fld>
            <a:endParaRPr kumimoji="1" lang="ja-JP" altLang="en-US" dirty="0"/>
          </a:p>
        </p:txBody>
      </p:sp>
      <p:pic>
        <p:nvPicPr>
          <p:cNvPr id="8" name="図 7">
            <a:extLst>
              <a:ext uri="{FF2B5EF4-FFF2-40B4-BE49-F238E27FC236}">
                <a16:creationId xmlns:a16="http://schemas.microsoft.com/office/drawing/2014/main" id="{A1E98DBE-B10C-48BE-9910-DBFC365FC18D}"/>
              </a:ext>
            </a:extLst>
          </p:cNvPr>
          <p:cNvPicPr>
            <a:picLocks noChangeAspect="1"/>
          </p:cNvPicPr>
          <p:nvPr/>
        </p:nvPicPr>
        <p:blipFill rotWithShape="1">
          <a:blip r:embed="rId5">
            <a:extLst>
              <a:ext uri="{28A0092B-C50C-407E-A947-70E740481C1C}">
                <a14:useLocalDpi xmlns:a14="http://schemas.microsoft.com/office/drawing/2010/main" val="0"/>
              </a:ext>
            </a:extLst>
          </a:blip>
          <a:srcRect t="21481"/>
          <a:stretch/>
        </p:blipFill>
        <p:spPr>
          <a:xfrm>
            <a:off x="5600442" y="813038"/>
            <a:ext cx="3428226" cy="2019300"/>
          </a:xfrm>
          <a:prstGeom prst="rect">
            <a:avLst/>
          </a:prstGeom>
          <a:ln>
            <a:solidFill>
              <a:schemeClr val="tx1"/>
            </a:solidFill>
          </a:ln>
        </p:spPr>
      </p:pic>
      <p:sp>
        <p:nvSpPr>
          <p:cNvPr id="29" name="正方形/長方形 28">
            <a:extLst>
              <a:ext uri="{FF2B5EF4-FFF2-40B4-BE49-F238E27FC236}">
                <a16:creationId xmlns:a16="http://schemas.microsoft.com/office/drawing/2014/main" id="{BA16D2FA-B3B6-4A9F-A624-B61DA1C6255A}"/>
              </a:ext>
            </a:extLst>
          </p:cNvPr>
          <p:cNvSpPr/>
          <p:nvPr/>
        </p:nvSpPr>
        <p:spPr>
          <a:xfrm>
            <a:off x="7153842" y="1342319"/>
            <a:ext cx="268752" cy="29116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a:extLst>
              <a:ext uri="{FF2B5EF4-FFF2-40B4-BE49-F238E27FC236}">
                <a16:creationId xmlns:a16="http://schemas.microsoft.com/office/drawing/2014/main" id="{6B1D1B58-4AF4-4FFC-A65F-12A82176F5F3}"/>
              </a:ext>
            </a:extLst>
          </p:cNvPr>
          <p:cNvCxnSpPr>
            <a:cxnSpLocks/>
            <a:stCxn id="29" idx="3"/>
          </p:cNvCxnSpPr>
          <p:nvPr/>
        </p:nvCxnSpPr>
        <p:spPr>
          <a:xfrm>
            <a:off x="7422594" y="1487904"/>
            <a:ext cx="268752" cy="40679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B934FE2A-6F89-4CB7-989F-5DD7A0C8F88C}"/>
              </a:ext>
            </a:extLst>
          </p:cNvPr>
          <p:cNvSpPr/>
          <p:nvPr/>
        </p:nvSpPr>
        <p:spPr>
          <a:xfrm>
            <a:off x="7038397" y="1590138"/>
            <a:ext cx="200603" cy="2743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93AF678F-BF35-4E8D-A6C6-2F265083A149}"/>
              </a:ext>
            </a:extLst>
          </p:cNvPr>
          <p:cNvCxnSpPr>
            <a:cxnSpLocks/>
            <a:stCxn id="47" idx="1"/>
          </p:cNvCxnSpPr>
          <p:nvPr/>
        </p:nvCxnSpPr>
        <p:spPr>
          <a:xfrm flipH="1">
            <a:off x="6739141" y="1727322"/>
            <a:ext cx="299256" cy="167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8BA10242-C4BE-43C2-9A71-979ED5D83274}"/>
              </a:ext>
            </a:extLst>
          </p:cNvPr>
          <p:cNvSpPr txBox="1"/>
          <p:nvPr/>
        </p:nvSpPr>
        <p:spPr>
          <a:xfrm>
            <a:off x="5972175" y="1894696"/>
            <a:ext cx="766966" cy="523220"/>
          </a:xfrm>
          <a:prstGeom prst="rect">
            <a:avLst/>
          </a:prstGeom>
          <a:noFill/>
          <a:ln w="19050">
            <a:solidFill>
              <a:schemeClr val="tx1"/>
            </a:solidFill>
          </a:ln>
        </p:spPr>
        <p:txBody>
          <a:bodyPr wrap="square" rtlCol="0">
            <a:spAutoFit/>
          </a:bodyPr>
          <a:lstStyle/>
          <a:p>
            <a:pPr algn="r"/>
            <a:r>
              <a:rPr kumimoji="1" lang="ja-JP" altLang="en-US" sz="1400" b="1" dirty="0"/>
              <a:t>高速度カメラ</a:t>
            </a:r>
          </a:p>
        </p:txBody>
      </p:sp>
      <p:sp>
        <p:nvSpPr>
          <p:cNvPr id="50" name="テキスト ボックス 49">
            <a:extLst>
              <a:ext uri="{FF2B5EF4-FFF2-40B4-BE49-F238E27FC236}">
                <a16:creationId xmlns:a16="http://schemas.microsoft.com/office/drawing/2014/main" id="{58E9E789-E572-4788-A2EA-6BAEF7F84319}"/>
              </a:ext>
            </a:extLst>
          </p:cNvPr>
          <p:cNvSpPr txBox="1"/>
          <p:nvPr/>
        </p:nvSpPr>
        <p:spPr>
          <a:xfrm>
            <a:off x="7695578" y="1894696"/>
            <a:ext cx="766967" cy="523220"/>
          </a:xfrm>
          <a:prstGeom prst="rect">
            <a:avLst/>
          </a:prstGeom>
          <a:noFill/>
          <a:ln w="19050">
            <a:solidFill>
              <a:schemeClr val="tx1"/>
            </a:solidFill>
          </a:ln>
        </p:spPr>
        <p:txBody>
          <a:bodyPr wrap="square" rtlCol="0">
            <a:spAutoFit/>
          </a:bodyPr>
          <a:lstStyle/>
          <a:p>
            <a:r>
              <a:rPr kumimoji="1" lang="en-US" altLang="ja-JP" sz="1400" b="1" dirty="0"/>
              <a:t>L E</a:t>
            </a:r>
            <a:r>
              <a:rPr kumimoji="1" lang="ja-JP" altLang="en-US" sz="1400" b="1" dirty="0"/>
              <a:t> </a:t>
            </a:r>
            <a:r>
              <a:rPr kumimoji="1" lang="en-US" altLang="ja-JP" sz="1400" b="1" dirty="0"/>
              <a:t>D</a:t>
            </a:r>
          </a:p>
          <a:p>
            <a:r>
              <a:rPr kumimoji="1" lang="ja-JP" altLang="en-US" sz="1400" b="1" dirty="0"/>
              <a:t>送信機</a:t>
            </a:r>
          </a:p>
        </p:txBody>
      </p:sp>
      <p:pic>
        <p:nvPicPr>
          <p:cNvPr id="12" name="図 11">
            <a:extLst>
              <a:ext uri="{FF2B5EF4-FFF2-40B4-BE49-F238E27FC236}">
                <a16:creationId xmlns:a16="http://schemas.microsoft.com/office/drawing/2014/main" id="{C39F0882-7B51-4230-B372-8B685CCFD6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3" name="図 12">
            <a:extLst>
              <a:ext uri="{FF2B5EF4-FFF2-40B4-BE49-F238E27FC236}">
                <a16:creationId xmlns:a16="http://schemas.microsoft.com/office/drawing/2014/main" id="{F0259E4F-7D54-481B-ADD2-857AFEF0F6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4" name="図 13">
            <a:extLst>
              <a:ext uri="{FF2B5EF4-FFF2-40B4-BE49-F238E27FC236}">
                <a16:creationId xmlns:a16="http://schemas.microsoft.com/office/drawing/2014/main" id="{49C6D370-C412-484F-B488-AEE47AECD4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5" name="図 14">
            <a:extLst>
              <a:ext uri="{FF2B5EF4-FFF2-40B4-BE49-F238E27FC236}">
                <a16:creationId xmlns:a16="http://schemas.microsoft.com/office/drawing/2014/main" id="{05E9888F-A1B8-49E3-9449-71C5445E1E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6" name="図 15">
            <a:extLst>
              <a:ext uri="{FF2B5EF4-FFF2-40B4-BE49-F238E27FC236}">
                <a16:creationId xmlns:a16="http://schemas.microsoft.com/office/drawing/2014/main" id="{C905F65F-867F-4838-A45E-3C4BEEF92F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7" name="図 16">
            <a:extLst>
              <a:ext uri="{FF2B5EF4-FFF2-40B4-BE49-F238E27FC236}">
                <a16:creationId xmlns:a16="http://schemas.microsoft.com/office/drawing/2014/main" id="{C239492A-8186-400A-8B0B-BF9ADC459D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8" name="図 17">
            <a:extLst>
              <a:ext uri="{FF2B5EF4-FFF2-40B4-BE49-F238E27FC236}">
                <a16:creationId xmlns:a16="http://schemas.microsoft.com/office/drawing/2014/main" id="{F0086598-1176-488A-AE86-296BB01E0C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9" name="図 18">
            <a:extLst>
              <a:ext uri="{FF2B5EF4-FFF2-40B4-BE49-F238E27FC236}">
                <a16:creationId xmlns:a16="http://schemas.microsoft.com/office/drawing/2014/main" id="{E4E38811-3CF6-46A6-B322-03FC0262DF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0" name="図 19">
            <a:extLst>
              <a:ext uri="{FF2B5EF4-FFF2-40B4-BE49-F238E27FC236}">
                <a16:creationId xmlns:a16="http://schemas.microsoft.com/office/drawing/2014/main" id="{85EF9CF3-EAE9-44EE-B4D4-832EFE3727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1" name="図 20">
            <a:extLst>
              <a:ext uri="{FF2B5EF4-FFF2-40B4-BE49-F238E27FC236}">
                <a16:creationId xmlns:a16="http://schemas.microsoft.com/office/drawing/2014/main" id="{1BA161D1-D87E-4A39-A7CC-9FC9EB4D7C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2" name="図 21">
            <a:extLst>
              <a:ext uri="{FF2B5EF4-FFF2-40B4-BE49-F238E27FC236}">
                <a16:creationId xmlns:a16="http://schemas.microsoft.com/office/drawing/2014/main" id="{517C76D0-130F-4A3D-8A05-3CDA113254F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3" name="図 22">
            <a:extLst>
              <a:ext uri="{FF2B5EF4-FFF2-40B4-BE49-F238E27FC236}">
                <a16:creationId xmlns:a16="http://schemas.microsoft.com/office/drawing/2014/main" id="{8938438B-8066-48CC-B797-C65DEC5224B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4" name="図 23">
            <a:extLst>
              <a:ext uri="{FF2B5EF4-FFF2-40B4-BE49-F238E27FC236}">
                <a16:creationId xmlns:a16="http://schemas.microsoft.com/office/drawing/2014/main" id="{C0FE3281-0A95-4C3D-90C8-84A9AA438E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5" name="図 24">
            <a:extLst>
              <a:ext uri="{FF2B5EF4-FFF2-40B4-BE49-F238E27FC236}">
                <a16:creationId xmlns:a16="http://schemas.microsoft.com/office/drawing/2014/main" id="{1507DBF8-038B-4B96-91F2-F637D2B1ABF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sp>
        <p:nvSpPr>
          <p:cNvPr id="26" name="正方形/長方形 25">
            <a:extLst>
              <a:ext uri="{FF2B5EF4-FFF2-40B4-BE49-F238E27FC236}">
                <a16:creationId xmlns:a16="http://schemas.microsoft.com/office/drawing/2014/main" id="{F9C34185-05BC-4107-B556-A47076CF41D5}"/>
              </a:ext>
            </a:extLst>
          </p:cNvPr>
          <p:cNvSpPr/>
          <p:nvPr/>
        </p:nvSpPr>
        <p:spPr>
          <a:xfrm>
            <a:off x="2105603" y="945050"/>
            <a:ext cx="1764000" cy="176400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テキスト ボックス 26">
            <a:extLst>
              <a:ext uri="{FF2B5EF4-FFF2-40B4-BE49-F238E27FC236}">
                <a16:creationId xmlns:a16="http://schemas.microsoft.com/office/drawing/2014/main" id="{69088A65-5061-4C0B-9200-8BD23C15EB88}"/>
              </a:ext>
            </a:extLst>
          </p:cNvPr>
          <p:cNvSpPr txBox="1"/>
          <p:nvPr/>
        </p:nvSpPr>
        <p:spPr>
          <a:xfrm>
            <a:off x="2532149" y="680602"/>
            <a:ext cx="931927" cy="307777"/>
          </a:xfrm>
          <a:prstGeom prst="rect">
            <a:avLst/>
          </a:prstGeom>
          <a:solidFill>
            <a:schemeClr val="bg1"/>
          </a:solidFill>
          <a:ln w="19050">
            <a:solidFill>
              <a:schemeClr val="bg1">
                <a:lumMod val="50000"/>
              </a:schemeClr>
            </a:solidFill>
          </a:ln>
        </p:spPr>
        <p:txBody>
          <a:bodyPr wrap="square" rtlCol="0">
            <a:spAutoFit/>
          </a:bodyPr>
          <a:lstStyle/>
          <a:p>
            <a:pPr algn="ctr"/>
            <a:r>
              <a:rPr lang="ja-JP" altLang="en-US" sz="1400" dirty="0"/>
              <a:t>撮影画像</a:t>
            </a:r>
            <a:endParaRPr kumimoji="1" lang="ja-JP" altLang="en-US" sz="1100" b="1" dirty="0"/>
          </a:p>
        </p:txBody>
      </p:sp>
    </p:spTree>
    <p:extLst>
      <p:ext uri="{BB962C8B-B14F-4D97-AF65-F5344CB8AC3E}">
        <p14:creationId xmlns:p14="http://schemas.microsoft.com/office/powerpoint/2010/main" val="256478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50"/>
                                        <p:tgtEl>
                                          <p:spTgt spid="12"/>
                                        </p:tgtEl>
                                      </p:cBhvr>
                                    </p:animEffect>
                                  </p:childTnLst>
                                </p:cTn>
                              </p:par>
                            </p:childTnLst>
                          </p:cTn>
                        </p:par>
                        <p:par>
                          <p:cTn id="12" fill="hold">
                            <p:stCondLst>
                              <p:cond delay="15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50"/>
                                        <p:tgtEl>
                                          <p:spTgt spid="13"/>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
                                        <p:tgtEl>
                                          <p:spTgt spid="14"/>
                                        </p:tgtEl>
                                      </p:cBhvr>
                                    </p:animEffect>
                                  </p:childTnLst>
                                </p:cTn>
                              </p:par>
                            </p:childTnLst>
                          </p:cTn>
                        </p:par>
                        <p:par>
                          <p:cTn id="20" fill="hold">
                            <p:stCondLst>
                              <p:cond delay="45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50"/>
                                        <p:tgtEl>
                                          <p:spTgt spid="15"/>
                                        </p:tgtEl>
                                      </p:cBhvr>
                                    </p:animEffec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50"/>
                                        <p:tgtEl>
                                          <p:spTgt spid="16"/>
                                        </p:tgtEl>
                                      </p:cBhvr>
                                    </p:animEffect>
                                  </p:childTnLst>
                                </p:cTn>
                              </p:par>
                            </p:childTnLst>
                          </p:cTn>
                        </p:par>
                        <p:par>
                          <p:cTn id="28" fill="hold">
                            <p:stCondLst>
                              <p:cond delay="75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50"/>
                                        <p:tgtEl>
                                          <p:spTgt spid="17"/>
                                        </p:tgtEl>
                                      </p:cBhvr>
                                    </p:animEffect>
                                  </p:childTnLst>
                                </p:cTn>
                              </p:par>
                            </p:childTnLst>
                          </p:cTn>
                        </p:par>
                        <p:par>
                          <p:cTn id="32" fill="hold">
                            <p:stCondLst>
                              <p:cond delay="9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50"/>
                                        <p:tgtEl>
                                          <p:spTgt spid="18"/>
                                        </p:tgtEl>
                                      </p:cBhvr>
                                    </p:animEffect>
                                  </p:childTnLst>
                                </p:cTn>
                              </p:par>
                            </p:childTnLst>
                          </p:cTn>
                        </p:par>
                        <p:par>
                          <p:cTn id="36" fill="hold">
                            <p:stCondLst>
                              <p:cond delay="105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50"/>
                                        <p:tgtEl>
                                          <p:spTgt spid="19"/>
                                        </p:tgtEl>
                                      </p:cBhvr>
                                    </p:animEffect>
                                  </p:childTnLst>
                                </p:cTn>
                              </p:par>
                            </p:childTnLst>
                          </p:cTn>
                        </p:par>
                        <p:par>
                          <p:cTn id="40" fill="hold">
                            <p:stCondLst>
                              <p:cond delay="1200"/>
                            </p:stCondLst>
                            <p:childTnLst>
                              <p:par>
                                <p:cTn id="41" presetID="10"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50"/>
                                        <p:tgtEl>
                                          <p:spTgt spid="20"/>
                                        </p:tgtEl>
                                      </p:cBhvr>
                                    </p:animEffect>
                                  </p:childTnLst>
                                </p:cTn>
                              </p:par>
                            </p:childTnLst>
                          </p:cTn>
                        </p:par>
                        <p:par>
                          <p:cTn id="44" fill="hold">
                            <p:stCondLst>
                              <p:cond delay="135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50"/>
                                        <p:tgtEl>
                                          <p:spTgt spid="21"/>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50"/>
                                        <p:tgtEl>
                                          <p:spTgt spid="22"/>
                                        </p:tgtEl>
                                      </p:cBhvr>
                                    </p:animEffect>
                                  </p:childTnLst>
                                </p:cTn>
                              </p:par>
                            </p:childTnLst>
                          </p:cTn>
                        </p:par>
                        <p:par>
                          <p:cTn id="52" fill="hold">
                            <p:stCondLst>
                              <p:cond delay="1650"/>
                            </p:stCondLst>
                            <p:childTnLst>
                              <p:par>
                                <p:cTn id="53" presetID="10"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50"/>
                                        <p:tgtEl>
                                          <p:spTgt spid="23"/>
                                        </p:tgtEl>
                                      </p:cBhvr>
                                    </p:animEffect>
                                  </p:childTnLst>
                                </p:cTn>
                              </p:par>
                            </p:childTnLst>
                          </p:cTn>
                        </p:par>
                        <p:par>
                          <p:cTn id="56" fill="hold">
                            <p:stCondLst>
                              <p:cond delay="1800"/>
                            </p:stCondLst>
                            <p:childTnLst>
                              <p:par>
                                <p:cTn id="57" presetID="10"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150"/>
                                        <p:tgtEl>
                                          <p:spTgt spid="24"/>
                                        </p:tgtEl>
                                      </p:cBhvr>
                                    </p:animEffect>
                                  </p:childTnLst>
                                </p:cTn>
                              </p:par>
                            </p:childTnLst>
                          </p:cTn>
                        </p:par>
                        <p:par>
                          <p:cTn id="60" fill="hold">
                            <p:stCondLst>
                              <p:cond delay="1950"/>
                            </p:stCondLst>
                            <p:childTnLst>
                              <p:par>
                                <p:cTn id="61" presetID="10"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64" fill="hold" display="0">
                  <p:stCondLst>
                    <p:cond delay="indefinite"/>
                  </p:stCondLst>
                </p:cTn>
                <p:tgtEl>
                  <p:spTgt spid="6"/>
                </p:tgtEl>
              </p:cMediaNode>
            </p:video>
            <p:seq concurrent="1" nextAc="seek">
              <p:cTn id="65" restart="whenNotActive" fill="hold" evtFilter="cancelBubble" nodeType="interactiveSeq">
                <p:stCondLst>
                  <p:cond evt="onClick" delay="0">
                    <p:tgtEl>
                      <p:spTgt spid="6"/>
                    </p:tgtEl>
                  </p:cond>
                </p:stCondLst>
                <p:endSync evt="end" delay="0">
                  <p:rtn val="all"/>
                </p:endSync>
                <p:childTnLst>
                  <p:par>
                    <p:cTn id="66" fill="hold">
                      <p:stCondLst>
                        <p:cond delay="0"/>
                      </p:stCondLst>
                      <p:childTnLst>
                        <p:par>
                          <p:cTn id="67" fill="hold">
                            <p:stCondLst>
                              <p:cond delay="0"/>
                            </p:stCondLst>
                            <p:childTnLst>
                              <p:par>
                                <p:cTn id="68" presetID="2" presetClass="mediacall" presetSubtype="0" fill="hold" nodeType="clickEffect">
                                  <p:stCondLst>
                                    <p:cond delay="0"/>
                                  </p:stCondLst>
                                  <p:childTnLst>
                                    <p:cmd type="call" cmd="togglePause">
                                      <p:cBhvr>
                                        <p:cTn id="69"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9750257-00F1-4839-A56D-ACA673E81646}"/>
              </a:ext>
            </a:extLst>
          </p:cNvPr>
          <p:cNvSpPr>
            <a:spLocks noGrp="1"/>
          </p:cNvSpPr>
          <p:nvPr>
            <p:ph idx="1"/>
          </p:nvPr>
        </p:nvSpPr>
        <p:spPr/>
        <p:txBody>
          <a:bodyPr/>
          <a:lstStyle/>
          <a:p>
            <a:endParaRPr kumimoji="1" lang="ja-JP" altLang="en-US" dirty="0"/>
          </a:p>
        </p:txBody>
      </p:sp>
      <p:sp>
        <p:nvSpPr>
          <p:cNvPr id="3" name="スライド番号プレースホルダー 2">
            <a:extLst>
              <a:ext uri="{FF2B5EF4-FFF2-40B4-BE49-F238E27FC236}">
                <a16:creationId xmlns:a16="http://schemas.microsoft.com/office/drawing/2014/main" id="{9A65A464-05F4-4DB2-926F-86F67266917F}"/>
              </a:ext>
            </a:extLst>
          </p:cNvPr>
          <p:cNvSpPr>
            <a:spLocks noGrp="1"/>
          </p:cNvSpPr>
          <p:nvPr>
            <p:ph type="sldNum" sz="quarter" idx="12"/>
          </p:nvPr>
        </p:nvSpPr>
        <p:spPr/>
        <p:txBody>
          <a:bodyPr/>
          <a:lstStyle/>
          <a:p>
            <a:fld id="{4611F9C2-6641-4325-A1B0-8726CAAFC082}" type="slidenum">
              <a:rPr kumimoji="1" lang="ja-JP" altLang="en-US" smtClean="0"/>
              <a:pPr/>
              <a:t>13</a:t>
            </a:fld>
            <a:endParaRPr kumimoji="1" lang="ja-JP" altLang="en-US" dirty="0"/>
          </a:p>
        </p:txBody>
      </p:sp>
      <p:sp>
        <p:nvSpPr>
          <p:cNvPr id="4" name="タイトル 3">
            <a:extLst>
              <a:ext uri="{FF2B5EF4-FFF2-40B4-BE49-F238E27FC236}">
                <a16:creationId xmlns:a16="http://schemas.microsoft.com/office/drawing/2014/main" id="{7B02AB14-75FE-4C30-8443-D013067B1010}"/>
              </a:ext>
            </a:extLst>
          </p:cNvPr>
          <p:cNvSpPr>
            <a:spLocks noGrp="1"/>
          </p:cNvSpPr>
          <p:nvPr>
            <p:ph type="title"/>
          </p:nvPr>
        </p:nvSpPr>
        <p:spPr/>
        <p:txBody>
          <a:bodyPr/>
          <a:lstStyle/>
          <a:p>
            <a:r>
              <a:rPr lang="ja-JP" altLang="en-US" dirty="0"/>
              <a:t>時空間画像と</a:t>
            </a:r>
            <a:r>
              <a:rPr kumimoji="1" lang="ja-JP" altLang="en-US" dirty="0"/>
              <a:t>時空間断面画像</a:t>
            </a:r>
          </a:p>
        </p:txBody>
      </p:sp>
      <p:pic>
        <p:nvPicPr>
          <p:cNvPr id="12" name="図 11">
            <a:extLst>
              <a:ext uri="{FF2B5EF4-FFF2-40B4-BE49-F238E27FC236}">
                <a16:creationId xmlns:a16="http://schemas.microsoft.com/office/drawing/2014/main" id="{4404CB87-FABC-4CAE-84AE-1CC5CBF44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371" y="4545835"/>
            <a:ext cx="4048655" cy="1660581"/>
          </a:xfrm>
          <a:prstGeom prst="rect">
            <a:avLst/>
          </a:prstGeom>
        </p:spPr>
      </p:pic>
      <p:cxnSp>
        <p:nvCxnSpPr>
          <p:cNvPr id="16" name="直線矢印コネクタ 15">
            <a:extLst>
              <a:ext uri="{FF2B5EF4-FFF2-40B4-BE49-F238E27FC236}">
                <a16:creationId xmlns:a16="http://schemas.microsoft.com/office/drawing/2014/main" id="{C4DF2345-029C-461D-93B9-C9821F24A179}"/>
              </a:ext>
            </a:extLst>
          </p:cNvPr>
          <p:cNvCxnSpPr>
            <a:cxnSpLocks/>
          </p:cNvCxnSpPr>
          <p:nvPr/>
        </p:nvCxnSpPr>
        <p:spPr>
          <a:xfrm flipV="1">
            <a:off x="4492023" y="6216163"/>
            <a:ext cx="4385254" cy="404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8" name="平行四辺形 17">
            <a:extLst>
              <a:ext uri="{FF2B5EF4-FFF2-40B4-BE49-F238E27FC236}">
                <a16:creationId xmlns:a16="http://schemas.microsoft.com/office/drawing/2014/main" id="{60154BEA-596F-452C-95B4-CC04C3D6B5CB}"/>
              </a:ext>
            </a:extLst>
          </p:cNvPr>
          <p:cNvSpPr/>
          <p:nvPr/>
        </p:nvSpPr>
        <p:spPr>
          <a:xfrm flipH="1">
            <a:off x="5143980" y="4545836"/>
            <a:ext cx="2941904" cy="1653168"/>
          </a:xfrm>
          <a:prstGeom prst="parallelogram">
            <a:avLst>
              <a:gd name="adj" fmla="val 2304"/>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テキスト ボックス 19">
            <a:extLst>
              <a:ext uri="{FF2B5EF4-FFF2-40B4-BE49-F238E27FC236}">
                <a16:creationId xmlns:a16="http://schemas.microsoft.com/office/drawing/2014/main" id="{ED432FA8-E269-407A-9373-B3950B43BBBB}"/>
              </a:ext>
            </a:extLst>
          </p:cNvPr>
          <p:cNvSpPr txBox="1"/>
          <p:nvPr/>
        </p:nvSpPr>
        <p:spPr>
          <a:xfrm>
            <a:off x="7945157" y="3382252"/>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1" name="テキスト ボックス 20">
            <a:extLst>
              <a:ext uri="{FF2B5EF4-FFF2-40B4-BE49-F238E27FC236}">
                <a16:creationId xmlns:a16="http://schemas.microsoft.com/office/drawing/2014/main" id="{5553C725-2EFD-4BFB-AFBE-FBE8950EAFE0}"/>
              </a:ext>
            </a:extLst>
          </p:cNvPr>
          <p:cNvSpPr txBox="1"/>
          <p:nvPr/>
        </p:nvSpPr>
        <p:spPr>
          <a:xfrm>
            <a:off x="4286625" y="970597"/>
            <a:ext cx="1066798" cy="369332"/>
          </a:xfrm>
          <a:prstGeom prst="rect">
            <a:avLst/>
          </a:prstGeom>
          <a:noFill/>
        </p:spPr>
        <p:txBody>
          <a:bodyPr wrap="square" rtlCol="0">
            <a:spAutoFit/>
          </a:bodyPr>
          <a:lstStyle/>
          <a:p>
            <a:r>
              <a:rPr kumimoji="1" lang="en-US" altLang="ja-JP" dirty="0"/>
              <a:t>t [frame]</a:t>
            </a:r>
            <a:endParaRPr kumimoji="1" lang="ja-JP" altLang="en-US" dirty="0"/>
          </a:p>
        </p:txBody>
      </p:sp>
      <p:cxnSp>
        <p:nvCxnSpPr>
          <p:cNvPr id="23" name="直線矢印コネクタ 22">
            <a:extLst>
              <a:ext uri="{FF2B5EF4-FFF2-40B4-BE49-F238E27FC236}">
                <a16:creationId xmlns:a16="http://schemas.microsoft.com/office/drawing/2014/main" id="{86F0F97B-7CD0-4201-9A1B-DA7D5AB1882D}"/>
              </a:ext>
            </a:extLst>
          </p:cNvPr>
          <p:cNvCxnSpPr>
            <a:cxnSpLocks/>
            <a:endCxn id="24" idx="2"/>
          </p:cNvCxnSpPr>
          <p:nvPr/>
        </p:nvCxnSpPr>
        <p:spPr>
          <a:xfrm flipV="1">
            <a:off x="7050365" y="1387635"/>
            <a:ext cx="245056" cy="28126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5" name="矢印: 右 24">
            <a:extLst>
              <a:ext uri="{FF2B5EF4-FFF2-40B4-BE49-F238E27FC236}">
                <a16:creationId xmlns:a16="http://schemas.microsoft.com/office/drawing/2014/main" id="{84293D96-E876-40ED-8142-A0BC62D13C16}"/>
              </a:ext>
            </a:extLst>
          </p:cNvPr>
          <p:cNvSpPr/>
          <p:nvPr/>
        </p:nvSpPr>
        <p:spPr>
          <a:xfrm rot="5400000">
            <a:off x="6168814" y="3779770"/>
            <a:ext cx="595552" cy="406496"/>
          </a:xfrm>
          <a:prstGeom prst="rightArrow">
            <a:avLst>
              <a:gd name="adj1" fmla="val 50000"/>
              <a:gd name="adj2" fmla="val 89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p>
        </p:txBody>
      </p:sp>
      <p:sp>
        <p:nvSpPr>
          <p:cNvPr id="26" name="テキスト ボックス 25">
            <a:extLst>
              <a:ext uri="{FF2B5EF4-FFF2-40B4-BE49-F238E27FC236}">
                <a16:creationId xmlns:a16="http://schemas.microsoft.com/office/drawing/2014/main" id="{4CA2DC87-F9ED-4286-9063-9E0758A61BF7}"/>
              </a:ext>
            </a:extLst>
          </p:cNvPr>
          <p:cNvSpPr txBox="1"/>
          <p:nvPr/>
        </p:nvSpPr>
        <p:spPr>
          <a:xfrm>
            <a:off x="6682235" y="3880127"/>
            <a:ext cx="1752600" cy="369332"/>
          </a:xfrm>
          <a:prstGeom prst="rect">
            <a:avLst/>
          </a:prstGeom>
          <a:noFill/>
        </p:spPr>
        <p:txBody>
          <a:bodyPr wrap="square" rtlCol="0">
            <a:spAutoFit/>
          </a:bodyPr>
          <a:lstStyle/>
          <a:p>
            <a:r>
              <a:rPr kumimoji="1" lang="en-US" altLang="ja-JP" dirty="0">
                <a:solidFill>
                  <a:schemeClr val="tx1"/>
                </a:solidFill>
              </a:rPr>
              <a:t>LED</a:t>
            </a:r>
            <a:r>
              <a:rPr kumimoji="1" lang="ja-JP" altLang="en-US" dirty="0">
                <a:solidFill>
                  <a:schemeClr val="tx1"/>
                </a:solidFill>
              </a:rPr>
              <a:t>位置を補正</a:t>
            </a:r>
          </a:p>
        </p:txBody>
      </p:sp>
      <p:sp>
        <p:nvSpPr>
          <p:cNvPr id="27" name="テキスト ボックス 26">
            <a:extLst>
              <a:ext uri="{FF2B5EF4-FFF2-40B4-BE49-F238E27FC236}">
                <a16:creationId xmlns:a16="http://schemas.microsoft.com/office/drawing/2014/main" id="{3F77CF46-E22B-4458-A015-A22898E0C55F}"/>
              </a:ext>
            </a:extLst>
          </p:cNvPr>
          <p:cNvSpPr txBox="1"/>
          <p:nvPr/>
        </p:nvSpPr>
        <p:spPr>
          <a:xfrm>
            <a:off x="7902768" y="6229952"/>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8" name="テキスト ボックス 27">
            <a:extLst>
              <a:ext uri="{FF2B5EF4-FFF2-40B4-BE49-F238E27FC236}">
                <a16:creationId xmlns:a16="http://schemas.microsoft.com/office/drawing/2014/main" id="{B4A9D41E-82AA-487B-8E30-51036FCB76D4}"/>
              </a:ext>
            </a:extLst>
          </p:cNvPr>
          <p:cNvSpPr txBox="1"/>
          <p:nvPr/>
        </p:nvSpPr>
        <p:spPr>
          <a:xfrm>
            <a:off x="4286625" y="3842142"/>
            <a:ext cx="1066798" cy="369332"/>
          </a:xfrm>
          <a:prstGeom prst="rect">
            <a:avLst/>
          </a:prstGeom>
          <a:noFill/>
        </p:spPr>
        <p:txBody>
          <a:bodyPr wrap="square" rtlCol="0">
            <a:spAutoFit/>
          </a:bodyPr>
          <a:lstStyle/>
          <a:p>
            <a:r>
              <a:rPr kumimoji="1" lang="en-US" altLang="ja-JP" dirty="0"/>
              <a:t>t [frame]</a:t>
            </a:r>
            <a:endParaRPr kumimoji="1" lang="ja-JP" altLang="en-US" dirty="0"/>
          </a:p>
        </p:txBody>
      </p:sp>
      <p:cxnSp>
        <p:nvCxnSpPr>
          <p:cNvPr id="31" name="直線矢印コネクタ 30">
            <a:extLst>
              <a:ext uri="{FF2B5EF4-FFF2-40B4-BE49-F238E27FC236}">
                <a16:creationId xmlns:a16="http://schemas.microsoft.com/office/drawing/2014/main" id="{FCDC7142-3A6B-4C30-BC5B-EA11A60D89FF}"/>
              </a:ext>
            </a:extLst>
          </p:cNvPr>
          <p:cNvCxnSpPr>
            <a:cxnSpLocks/>
          </p:cNvCxnSpPr>
          <p:nvPr/>
        </p:nvCxnSpPr>
        <p:spPr>
          <a:xfrm flipV="1">
            <a:off x="4475034" y="4187461"/>
            <a:ext cx="0" cy="20461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47213466-D7BA-46DA-974F-A6E5E2FE17D8}"/>
              </a:ext>
            </a:extLst>
          </p:cNvPr>
          <p:cNvGrpSpPr/>
          <p:nvPr/>
        </p:nvGrpSpPr>
        <p:grpSpPr>
          <a:xfrm>
            <a:off x="4488818" y="1018303"/>
            <a:ext cx="4388459" cy="2353978"/>
            <a:chOff x="4667928" y="1216269"/>
            <a:chExt cx="4388459" cy="2353978"/>
          </a:xfrm>
        </p:grpSpPr>
        <p:pic>
          <p:nvPicPr>
            <p:cNvPr id="10" name="図 9">
              <a:extLst>
                <a:ext uri="{FF2B5EF4-FFF2-40B4-BE49-F238E27FC236}">
                  <a16:creationId xmlns:a16="http://schemas.microsoft.com/office/drawing/2014/main" id="{6F416D20-322E-467C-B500-B9EEF2C1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9430" y="1893410"/>
              <a:ext cx="4021346" cy="1649380"/>
            </a:xfrm>
            <a:prstGeom prst="rect">
              <a:avLst/>
            </a:prstGeom>
          </p:spPr>
        </p:pic>
        <p:cxnSp>
          <p:nvCxnSpPr>
            <p:cNvPr id="13" name="直線矢印コネクタ 12">
              <a:extLst>
                <a:ext uri="{FF2B5EF4-FFF2-40B4-BE49-F238E27FC236}">
                  <a16:creationId xmlns:a16="http://schemas.microsoft.com/office/drawing/2014/main" id="{49C5051C-2AFA-472D-B705-935241DF923C}"/>
                </a:ext>
              </a:extLst>
            </p:cNvPr>
            <p:cNvCxnSpPr>
              <a:cxnSpLocks/>
            </p:cNvCxnSpPr>
            <p:nvPr/>
          </p:nvCxnSpPr>
          <p:spPr>
            <a:xfrm flipV="1">
              <a:off x="4671133" y="1524133"/>
              <a:ext cx="0" cy="20461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766A2FD-F3F4-4BE0-A26C-0DA63DAEBA56}"/>
                </a:ext>
              </a:extLst>
            </p:cNvPr>
            <p:cNvCxnSpPr>
              <a:cxnSpLocks/>
            </p:cNvCxnSpPr>
            <p:nvPr/>
          </p:nvCxnSpPr>
          <p:spPr>
            <a:xfrm>
              <a:off x="4671134" y="3559613"/>
              <a:ext cx="438525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1CE59EE0-EF46-4E4E-BA78-D7E002F7F726}"/>
                </a:ext>
              </a:extLst>
            </p:cNvPr>
            <p:cNvSpPr txBox="1"/>
            <p:nvPr/>
          </p:nvSpPr>
          <p:spPr>
            <a:xfrm>
              <a:off x="6824799" y="1216269"/>
              <a:ext cx="1299463" cy="369332"/>
            </a:xfrm>
            <a:prstGeom prst="rect">
              <a:avLst/>
            </a:prstGeom>
            <a:noFill/>
            <a:ln>
              <a:solidFill>
                <a:srgbClr val="FF0000"/>
              </a:solidFill>
            </a:ln>
          </p:spPr>
          <p:txBody>
            <a:bodyPr wrap="square" rtlCol="0">
              <a:spAutoFit/>
            </a:bodyPr>
            <a:lstStyle/>
            <a:p>
              <a:r>
                <a:rPr kumimoji="1" lang="en-US" altLang="ja-JP" dirty="0"/>
                <a:t>LED</a:t>
              </a:r>
              <a:r>
                <a:rPr kumimoji="1" lang="ja-JP" altLang="en-US" dirty="0"/>
                <a:t>送信機</a:t>
              </a:r>
            </a:p>
          </p:txBody>
        </p:sp>
        <p:sp>
          <p:nvSpPr>
            <p:cNvPr id="33" name="平行四辺形 32">
              <a:extLst>
                <a:ext uri="{FF2B5EF4-FFF2-40B4-BE49-F238E27FC236}">
                  <a16:creationId xmlns:a16="http://schemas.microsoft.com/office/drawing/2014/main" id="{6232FD1C-C596-4C73-BF48-5570C1823F8C}"/>
                </a:ext>
              </a:extLst>
            </p:cNvPr>
            <p:cNvSpPr/>
            <p:nvPr/>
          </p:nvSpPr>
          <p:spPr>
            <a:xfrm flipH="1">
              <a:off x="4667928" y="1885813"/>
              <a:ext cx="4174397" cy="1656951"/>
            </a:xfrm>
            <a:prstGeom prst="parallelogram">
              <a:avLst>
                <a:gd name="adj" fmla="val 81296"/>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5" name="テキスト ボックス 54">
            <a:extLst>
              <a:ext uri="{FF2B5EF4-FFF2-40B4-BE49-F238E27FC236}">
                <a16:creationId xmlns:a16="http://schemas.microsoft.com/office/drawing/2014/main" id="{C531298D-FA8F-423D-8DA0-A43C478BB512}"/>
              </a:ext>
            </a:extLst>
          </p:cNvPr>
          <p:cNvSpPr txBox="1"/>
          <p:nvPr/>
        </p:nvSpPr>
        <p:spPr>
          <a:xfrm>
            <a:off x="2460959" y="1291431"/>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57" name="テキスト ボックス 56">
            <a:extLst>
              <a:ext uri="{FF2B5EF4-FFF2-40B4-BE49-F238E27FC236}">
                <a16:creationId xmlns:a16="http://schemas.microsoft.com/office/drawing/2014/main" id="{0EAD421B-A683-4C47-8DB6-38B54A4A1020}"/>
              </a:ext>
            </a:extLst>
          </p:cNvPr>
          <p:cNvSpPr txBox="1"/>
          <p:nvPr/>
        </p:nvSpPr>
        <p:spPr>
          <a:xfrm>
            <a:off x="166616" y="2044272"/>
            <a:ext cx="932120" cy="369332"/>
          </a:xfrm>
          <a:prstGeom prst="rect">
            <a:avLst/>
          </a:prstGeom>
          <a:noFill/>
        </p:spPr>
        <p:txBody>
          <a:bodyPr wrap="square" rtlCol="0">
            <a:spAutoFit/>
          </a:bodyPr>
          <a:lstStyle/>
          <a:p>
            <a:r>
              <a:rPr kumimoji="1" lang="en-US" altLang="ja-JP" dirty="0"/>
              <a:t>y [pixel]</a:t>
            </a:r>
            <a:endParaRPr kumimoji="1" lang="ja-JP" altLang="en-US" dirty="0"/>
          </a:p>
        </p:txBody>
      </p:sp>
      <p:grpSp>
        <p:nvGrpSpPr>
          <p:cNvPr id="6" name="グループ化 5">
            <a:extLst>
              <a:ext uri="{FF2B5EF4-FFF2-40B4-BE49-F238E27FC236}">
                <a16:creationId xmlns:a16="http://schemas.microsoft.com/office/drawing/2014/main" id="{1F7243D7-C4FE-4047-962D-3EE4F4071346}"/>
              </a:ext>
            </a:extLst>
          </p:cNvPr>
          <p:cNvGrpSpPr>
            <a:grpSpLocks noChangeAspect="1"/>
          </p:cNvGrpSpPr>
          <p:nvPr/>
        </p:nvGrpSpPr>
        <p:grpSpPr>
          <a:xfrm>
            <a:off x="550473" y="1598181"/>
            <a:ext cx="3490187" cy="4076392"/>
            <a:chOff x="364289" y="1570642"/>
            <a:chExt cx="3960717" cy="4625952"/>
          </a:xfrm>
        </p:grpSpPr>
        <p:pic>
          <p:nvPicPr>
            <p:cNvPr id="35" name="図 34">
              <a:extLst>
                <a:ext uri="{FF2B5EF4-FFF2-40B4-BE49-F238E27FC236}">
                  <a16:creationId xmlns:a16="http://schemas.microsoft.com/office/drawing/2014/main" id="{CDF3FDD2-2B65-4588-B5D2-C62AF4496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0569" y="1921171"/>
              <a:ext cx="2402450" cy="2402450"/>
            </a:xfrm>
            <a:prstGeom prst="rect">
              <a:avLst/>
            </a:prstGeom>
            <a:ln w="38100">
              <a:solidFill>
                <a:schemeClr val="bg1">
                  <a:lumMod val="50000"/>
                </a:schemeClr>
              </a:solidFill>
            </a:ln>
            <a:scene3d>
              <a:camera prst="isometricOffAxis2Left"/>
              <a:lightRig rig="threePt" dir="t"/>
            </a:scene3d>
          </p:spPr>
        </p:pic>
        <p:pic>
          <p:nvPicPr>
            <p:cNvPr id="41" name="図 40">
              <a:extLst>
                <a:ext uri="{FF2B5EF4-FFF2-40B4-BE49-F238E27FC236}">
                  <a16:creationId xmlns:a16="http://schemas.microsoft.com/office/drawing/2014/main" id="{9ECC2773-322C-49CD-9E74-488C60CC92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765" y="2334237"/>
              <a:ext cx="2402450" cy="2402450"/>
            </a:xfrm>
            <a:prstGeom prst="rect">
              <a:avLst/>
            </a:prstGeom>
            <a:ln w="38100">
              <a:solidFill>
                <a:schemeClr val="bg1">
                  <a:lumMod val="50000"/>
                </a:schemeClr>
              </a:solidFill>
            </a:ln>
            <a:scene3d>
              <a:camera prst="isometricOffAxis2Left"/>
              <a:lightRig rig="threePt" dir="t"/>
            </a:scene3d>
          </p:spPr>
        </p:pic>
        <p:pic>
          <p:nvPicPr>
            <p:cNvPr id="39" name="図 38">
              <a:extLst>
                <a:ext uri="{FF2B5EF4-FFF2-40B4-BE49-F238E27FC236}">
                  <a16:creationId xmlns:a16="http://schemas.microsoft.com/office/drawing/2014/main" id="{7662CBBC-D375-49EE-BE90-28E575EE41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382" y="2738197"/>
              <a:ext cx="2402450" cy="2402450"/>
            </a:xfrm>
            <a:prstGeom prst="rect">
              <a:avLst/>
            </a:prstGeom>
            <a:ln w="38100">
              <a:solidFill>
                <a:schemeClr val="bg1">
                  <a:lumMod val="50000"/>
                </a:schemeClr>
              </a:solidFill>
            </a:ln>
            <a:scene3d>
              <a:camera prst="isometricOffAxis2Left"/>
              <a:lightRig rig="threePt" dir="t"/>
            </a:scene3d>
          </p:spPr>
        </p:pic>
        <p:pic>
          <p:nvPicPr>
            <p:cNvPr id="37" name="図 36">
              <a:extLst>
                <a:ext uri="{FF2B5EF4-FFF2-40B4-BE49-F238E27FC236}">
                  <a16:creationId xmlns:a16="http://schemas.microsoft.com/office/drawing/2014/main" id="{5BA603B1-CFF6-4486-AC71-0077EB79CB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289" y="3166251"/>
              <a:ext cx="2402450" cy="2402450"/>
            </a:xfrm>
            <a:prstGeom prst="rect">
              <a:avLst/>
            </a:prstGeom>
            <a:ln w="38100">
              <a:solidFill>
                <a:schemeClr val="bg1">
                  <a:lumMod val="50000"/>
                </a:schemeClr>
              </a:solidFill>
            </a:ln>
            <a:scene3d>
              <a:camera prst="isometricOffAxis2Left"/>
              <a:lightRig rig="threePt" dir="t"/>
            </a:scene3d>
          </p:spPr>
        </p:pic>
        <p:cxnSp>
          <p:nvCxnSpPr>
            <p:cNvPr id="42" name="直線矢印コネクタ 41">
              <a:extLst>
                <a:ext uri="{FF2B5EF4-FFF2-40B4-BE49-F238E27FC236}">
                  <a16:creationId xmlns:a16="http://schemas.microsoft.com/office/drawing/2014/main" id="{C7B557D2-3DEF-4CD0-B370-3CCC81664A0A}"/>
                </a:ext>
              </a:extLst>
            </p:cNvPr>
            <p:cNvCxnSpPr>
              <a:cxnSpLocks/>
            </p:cNvCxnSpPr>
            <p:nvPr/>
          </p:nvCxnSpPr>
          <p:spPr>
            <a:xfrm flipV="1">
              <a:off x="435938" y="2473247"/>
              <a:ext cx="0" cy="293234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3CCD1184-163D-4819-BF88-CA4F4C85127A}"/>
                </a:ext>
              </a:extLst>
            </p:cNvPr>
            <p:cNvCxnSpPr>
              <a:cxnSpLocks/>
            </p:cNvCxnSpPr>
            <p:nvPr/>
          </p:nvCxnSpPr>
          <p:spPr>
            <a:xfrm>
              <a:off x="457574" y="5382848"/>
              <a:ext cx="2711653" cy="40558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81998F89-C060-445F-ABFB-489C5077EC04}"/>
                </a:ext>
              </a:extLst>
            </p:cNvPr>
            <p:cNvCxnSpPr>
              <a:cxnSpLocks/>
            </p:cNvCxnSpPr>
            <p:nvPr/>
          </p:nvCxnSpPr>
          <p:spPr>
            <a:xfrm flipV="1">
              <a:off x="2675355" y="4367476"/>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CF1EF977-4FF4-4F84-B219-65A56A291E3E}"/>
                </a:ext>
              </a:extLst>
            </p:cNvPr>
            <p:cNvCxnSpPr>
              <a:cxnSpLocks/>
            </p:cNvCxnSpPr>
            <p:nvPr/>
          </p:nvCxnSpPr>
          <p:spPr>
            <a:xfrm flipV="1">
              <a:off x="442915" y="1701844"/>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7AB2EBC5-914F-4B26-8062-9F59930BC10D}"/>
                </a:ext>
              </a:extLst>
            </p:cNvPr>
            <p:cNvCxnSpPr>
              <a:cxnSpLocks/>
            </p:cNvCxnSpPr>
            <p:nvPr/>
          </p:nvCxnSpPr>
          <p:spPr>
            <a:xfrm flipV="1">
              <a:off x="2663279" y="2023350"/>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4F2D88B3-3878-41D3-8195-50928ECC237E}"/>
                </a:ext>
              </a:extLst>
            </p:cNvPr>
            <p:cNvCxnSpPr>
              <a:cxnSpLocks/>
            </p:cNvCxnSpPr>
            <p:nvPr/>
          </p:nvCxnSpPr>
          <p:spPr>
            <a:xfrm flipV="1">
              <a:off x="2549176" y="1570642"/>
              <a:ext cx="228208" cy="35535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0B412206-F64E-40EA-9523-831C33232EC4}"/>
                </a:ext>
              </a:extLst>
            </p:cNvPr>
            <p:cNvSpPr txBox="1"/>
            <p:nvPr/>
          </p:nvSpPr>
          <p:spPr>
            <a:xfrm>
              <a:off x="2685532" y="5777470"/>
              <a:ext cx="1220882" cy="419124"/>
            </a:xfrm>
            <a:prstGeom prst="rect">
              <a:avLst/>
            </a:prstGeom>
            <a:noFill/>
          </p:spPr>
          <p:txBody>
            <a:bodyPr wrap="square" rtlCol="0">
              <a:spAutoFit/>
            </a:bodyPr>
            <a:lstStyle/>
            <a:p>
              <a:r>
                <a:rPr kumimoji="1" lang="en-US" altLang="ja-JP" dirty="0"/>
                <a:t>x [pixel]</a:t>
              </a:r>
              <a:endParaRPr kumimoji="1" lang="ja-JP" altLang="en-US" dirty="0"/>
            </a:p>
          </p:txBody>
        </p:sp>
        <p:cxnSp>
          <p:nvCxnSpPr>
            <p:cNvPr id="59" name="直線矢印コネクタ 58">
              <a:extLst>
                <a:ext uri="{FF2B5EF4-FFF2-40B4-BE49-F238E27FC236}">
                  <a16:creationId xmlns:a16="http://schemas.microsoft.com/office/drawing/2014/main" id="{DC8EF939-18A4-445F-BA8D-112FDE7D80E3}"/>
                </a:ext>
              </a:extLst>
            </p:cNvPr>
            <p:cNvCxnSpPr>
              <a:cxnSpLocks/>
            </p:cNvCxnSpPr>
            <p:nvPr/>
          </p:nvCxnSpPr>
          <p:spPr>
            <a:xfrm flipV="1">
              <a:off x="2672740" y="3208031"/>
              <a:ext cx="1054512" cy="1329438"/>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17B4C9FD-9EF6-4916-B72A-62C722AC6565}"/>
                </a:ext>
              </a:extLst>
            </p:cNvPr>
            <p:cNvCxnSpPr>
              <a:cxnSpLocks/>
            </p:cNvCxnSpPr>
            <p:nvPr/>
          </p:nvCxnSpPr>
          <p:spPr>
            <a:xfrm>
              <a:off x="467361" y="4195990"/>
              <a:ext cx="2202764" cy="340666"/>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07175EB2-A504-40E6-B420-BCBCF606F3A5}"/>
                </a:ext>
              </a:extLst>
            </p:cNvPr>
            <p:cNvCxnSpPr>
              <a:cxnSpLocks/>
            </p:cNvCxnSpPr>
            <p:nvPr/>
          </p:nvCxnSpPr>
          <p:spPr>
            <a:xfrm>
              <a:off x="3164657" y="3899669"/>
              <a:ext cx="116034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テキスト ボックス 64">
            <a:extLst>
              <a:ext uri="{FF2B5EF4-FFF2-40B4-BE49-F238E27FC236}">
                <a16:creationId xmlns:a16="http://schemas.microsoft.com/office/drawing/2014/main" id="{22BD33EC-200D-4BDE-952B-1CB5A2903C73}"/>
              </a:ext>
            </a:extLst>
          </p:cNvPr>
          <p:cNvSpPr txBox="1"/>
          <p:nvPr/>
        </p:nvSpPr>
        <p:spPr>
          <a:xfrm>
            <a:off x="3502638" y="3281189"/>
            <a:ext cx="923587" cy="369332"/>
          </a:xfrm>
          <a:prstGeom prst="rect">
            <a:avLst/>
          </a:prstGeom>
          <a:noFill/>
        </p:spPr>
        <p:txBody>
          <a:bodyPr wrap="square" rtlCol="0">
            <a:spAutoFit/>
          </a:bodyPr>
          <a:lstStyle/>
          <a:p>
            <a:r>
              <a:rPr kumimoji="1" lang="en-US" altLang="ja-JP" dirty="0"/>
              <a:t>y=n</a:t>
            </a:r>
            <a:endParaRPr kumimoji="1" lang="ja-JP" altLang="en-US" dirty="0"/>
          </a:p>
        </p:txBody>
      </p:sp>
    </p:spTree>
    <p:extLst>
      <p:ext uri="{BB962C8B-B14F-4D97-AF65-F5344CB8AC3E}">
        <p14:creationId xmlns:p14="http://schemas.microsoft.com/office/powerpoint/2010/main" val="4181322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ja-JP" altLang="en-US" dirty="0"/>
              <a:t>空間</a:t>
            </a:r>
            <a:r>
              <a:rPr lang="en-US" altLang="ja-JP" dirty="0"/>
              <a:t>-</a:t>
            </a:r>
            <a:r>
              <a:rPr lang="ja-JP" altLang="en-US" dirty="0"/>
              <a:t>時間勾配散布図と閾値の決定</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en-US" altLang="ja-JP" dirty="0"/>
              <a:t>LED</a:t>
            </a:r>
            <a:r>
              <a:rPr lang="ja-JP" altLang="en-US" dirty="0"/>
              <a:t>送信機及び背景の空間</a:t>
            </a:r>
            <a:r>
              <a:rPr lang="en-US" altLang="ja-JP" dirty="0"/>
              <a:t>-</a:t>
            </a:r>
            <a:r>
              <a:rPr lang="ja-JP" altLang="en-US" dirty="0"/>
              <a:t>時間勾配を各撮影画像で計算し，各ピクセルにおける全撮影画像の平均値を算出した</a:t>
            </a:r>
            <a:endParaRPr lang="en-US" altLang="ja-JP" dirty="0"/>
          </a:p>
          <a:p>
            <a:pPr lvl="1"/>
            <a:r>
              <a:rPr lang="en-US" altLang="ja-JP" dirty="0"/>
              <a:t>LED</a:t>
            </a:r>
            <a:r>
              <a:rPr lang="ja-JP" altLang="en-US" dirty="0"/>
              <a:t>と背景を区別できる特徴が見られた</a:t>
            </a:r>
            <a:endParaRPr lang="en-US" altLang="ja-JP" dirty="0"/>
          </a:p>
          <a:p>
            <a:pPr marL="0" indent="0">
              <a:buNone/>
            </a:pPr>
            <a:r>
              <a:rPr lang="ja-JP" altLang="en-US" dirty="0"/>
              <a:t>⇒下図の様な閾値直線を考え，</a:t>
            </a:r>
            <a:r>
              <a:rPr lang="en-US" altLang="ja-JP" dirty="0"/>
              <a:t>LED</a:t>
            </a:r>
            <a:r>
              <a:rPr lang="ja-JP" altLang="en-US" dirty="0"/>
              <a:t>捕捉を行った</a:t>
            </a: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14</a:t>
            </a:fld>
            <a:endParaRPr kumimoji="1" lang="ja-JP" altLang="en-US" dirty="0"/>
          </a:p>
        </p:txBody>
      </p:sp>
      <p:pic>
        <p:nvPicPr>
          <p:cNvPr id="7" name="図 6">
            <a:extLst>
              <a:ext uri="{FF2B5EF4-FFF2-40B4-BE49-F238E27FC236}">
                <a16:creationId xmlns:a16="http://schemas.microsoft.com/office/drawing/2014/main" id="{F4B55F5F-810D-4C3C-A68C-F1793733F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000" y="2794224"/>
            <a:ext cx="3600000" cy="3600000"/>
          </a:xfrm>
          <a:prstGeom prst="rect">
            <a:avLst/>
          </a:prstGeom>
        </p:spPr>
      </p:pic>
      <p:cxnSp>
        <p:nvCxnSpPr>
          <p:cNvPr id="8" name="直線コネクタ 7">
            <a:extLst>
              <a:ext uri="{FF2B5EF4-FFF2-40B4-BE49-F238E27FC236}">
                <a16:creationId xmlns:a16="http://schemas.microsoft.com/office/drawing/2014/main" id="{044DBA59-1125-4A6C-9FFE-D7D02D0D491B}"/>
              </a:ext>
            </a:extLst>
          </p:cNvPr>
          <p:cNvCxnSpPr>
            <a:cxnSpLocks/>
          </p:cNvCxnSpPr>
          <p:nvPr/>
        </p:nvCxnSpPr>
        <p:spPr>
          <a:xfrm>
            <a:off x="1082288" y="4382521"/>
            <a:ext cx="2768958" cy="1620592"/>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pic>
        <p:nvPicPr>
          <p:cNvPr id="6" name="図 5">
            <a:extLst>
              <a:ext uri="{FF2B5EF4-FFF2-40B4-BE49-F238E27FC236}">
                <a16:creationId xmlns:a16="http://schemas.microsoft.com/office/drawing/2014/main" id="{57702554-3E11-4524-A2B0-34E96F302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643" y="2794224"/>
            <a:ext cx="3600000" cy="3600000"/>
          </a:xfrm>
          <a:prstGeom prst="rect">
            <a:avLst/>
          </a:prstGeom>
        </p:spPr>
      </p:pic>
      <p:cxnSp>
        <p:nvCxnSpPr>
          <p:cNvPr id="13" name="直線コネクタ 12">
            <a:extLst>
              <a:ext uri="{FF2B5EF4-FFF2-40B4-BE49-F238E27FC236}">
                <a16:creationId xmlns:a16="http://schemas.microsoft.com/office/drawing/2014/main" id="{831F6819-950E-4A1F-877E-00D9850CAA3B}"/>
              </a:ext>
            </a:extLst>
          </p:cNvPr>
          <p:cNvCxnSpPr>
            <a:cxnSpLocks/>
          </p:cNvCxnSpPr>
          <p:nvPr/>
        </p:nvCxnSpPr>
        <p:spPr>
          <a:xfrm>
            <a:off x="5400826" y="4382521"/>
            <a:ext cx="2768958" cy="1620592"/>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B6363710-8093-4DC6-BA61-4A9D9BD2F859}"/>
              </a:ext>
            </a:extLst>
          </p:cNvPr>
          <p:cNvSpPr txBox="1"/>
          <p:nvPr/>
        </p:nvSpPr>
        <p:spPr>
          <a:xfrm>
            <a:off x="1666840" y="2752738"/>
            <a:ext cx="1494320" cy="400110"/>
          </a:xfrm>
          <a:prstGeom prst="rect">
            <a:avLst/>
          </a:prstGeom>
          <a:noFill/>
          <a:ln>
            <a:solidFill>
              <a:schemeClr val="tx1"/>
            </a:solidFill>
          </a:ln>
        </p:spPr>
        <p:txBody>
          <a:bodyPr wrap="none" rtlCol="0">
            <a:spAutoFit/>
          </a:bodyPr>
          <a:lstStyle/>
          <a:p>
            <a:r>
              <a:rPr kumimoji="1" lang="en-US" altLang="ja-JP" sz="2000" dirty="0"/>
              <a:t>64bit</a:t>
            </a:r>
            <a:r>
              <a:rPr kumimoji="1" lang="ja-JP" altLang="en-US" sz="2000" dirty="0"/>
              <a:t>アレイ</a:t>
            </a:r>
          </a:p>
        </p:txBody>
      </p:sp>
      <p:sp>
        <p:nvSpPr>
          <p:cNvPr id="9" name="テキスト ボックス 8">
            <a:extLst>
              <a:ext uri="{FF2B5EF4-FFF2-40B4-BE49-F238E27FC236}">
                <a16:creationId xmlns:a16="http://schemas.microsoft.com/office/drawing/2014/main" id="{19D3D95C-1889-4A33-9516-8DCBF4B9F947}"/>
              </a:ext>
            </a:extLst>
          </p:cNvPr>
          <p:cNvSpPr txBox="1"/>
          <p:nvPr/>
        </p:nvSpPr>
        <p:spPr>
          <a:xfrm>
            <a:off x="5911087" y="2752738"/>
            <a:ext cx="1641111" cy="400110"/>
          </a:xfrm>
          <a:prstGeom prst="rect">
            <a:avLst/>
          </a:prstGeom>
          <a:noFill/>
          <a:ln>
            <a:solidFill>
              <a:schemeClr val="tx1"/>
            </a:solidFill>
          </a:ln>
        </p:spPr>
        <p:txBody>
          <a:bodyPr wrap="square" rtlCol="0">
            <a:spAutoFit/>
          </a:bodyPr>
          <a:lstStyle/>
          <a:p>
            <a:r>
              <a:rPr kumimoji="1" lang="en-US" altLang="ja-JP" sz="2000" dirty="0"/>
              <a:t>256bit</a:t>
            </a:r>
            <a:r>
              <a:rPr kumimoji="1" lang="ja-JP" altLang="en-US" sz="2000" dirty="0"/>
              <a:t>アレイ</a:t>
            </a:r>
          </a:p>
        </p:txBody>
      </p:sp>
    </p:spTree>
    <p:extLst>
      <p:ext uri="{BB962C8B-B14F-4D97-AF65-F5344CB8AC3E}">
        <p14:creationId xmlns:p14="http://schemas.microsoft.com/office/powerpoint/2010/main" val="34997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animEffect transition="in" filter="fade">
                                      <p:cBhvr>
                                        <p:cTn id="7" dur="10"/>
                                        <p:tgtEl>
                                          <p:spTgt spid="2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5C4B633-1BBB-4FA3-A492-B33DF3DE79A3}"/>
              </a:ext>
            </a:extLst>
          </p:cNvPr>
          <p:cNvSpPr>
            <a:spLocks noGrp="1"/>
          </p:cNvSpPr>
          <p:nvPr>
            <p:ph idx="1"/>
          </p:nvPr>
        </p:nvSpPr>
        <p:spPr/>
        <p:txBody>
          <a:bodyPr/>
          <a:lstStyle/>
          <a:p>
            <a:r>
              <a:rPr lang="ja-JP" altLang="en-US" dirty="0"/>
              <a:t>今までの閾値の決め方は定式化しておらずあいまいだった</a:t>
            </a:r>
            <a:endParaRPr lang="en-US" altLang="ja-JP" dirty="0"/>
          </a:p>
          <a:p>
            <a:pPr lvl="1"/>
            <a:r>
              <a:rPr lang="ja-JP" altLang="en-US" dirty="0"/>
              <a:t>改めて最適な閾値の決定方法が必要と考えている</a:t>
            </a:r>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15</a:t>
            </a:fld>
            <a:endParaRPr kumimoji="1" lang="ja-JP" altLang="en-US"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閾値の決定</a:t>
            </a:r>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kumimoji="1" lang="en-US" altLang="ja-JP" dirty="0">
              <a:solidFill>
                <a:schemeClr val="bg1">
                  <a:lumMod val="65000"/>
                </a:schemeClr>
              </a:solidFill>
            </a:endParaRPr>
          </a:p>
        </p:txBody>
      </p:sp>
      <p:pic>
        <p:nvPicPr>
          <p:cNvPr id="5" name="図 4">
            <a:extLst>
              <a:ext uri="{FF2B5EF4-FFF2-40B4-BE49-F238E27FC236}">
                <a16:creationId xmlns:a16="http://schemas.microsoft.com/office/drawing/2014/main" id="{5A443492-CBA8-4D5E-BFAA-107BC20F2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6162" y="4440146"/>
            <a:ext cx="2160000" cy="2160000"/>
          </a:xfrm>
          <a:prstGeom prst="rect">
            <a:avLst/>
          </a:prstGeom>
        </p:spPr>
      </p:pic>
      <p:pic>
        <p:nvPicPr>
          <p:cNvPr id="6" name="図 5">
            <a:extLst>
              <a:ext uri="{FF2B5EF4-FFF2-40B4-BE49-F238E27FC236}">
                <a16:creationId xmlns:a16="http://schemas.microsoft.com/office/drawing/2014/main" id="{C8508C6C-C81E-426E-965B-DB502F4F1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119" y="4440146"/>
            <a:ext cx="2160000" cy="2160000"/>
          </a:xfrm>
          <a:prstGeom prst="rect">
            <a:avLst/>
          </a:prstGeom>
        </p:spPr>
      </p:pic>
      <p:pic>
        <p:nvPicPr>
          <p:cNvPr id="7" name="図 6">
            <a:extLst>
              <a:ext uri="{FF2B5EF4-FFF2-40B4-BE49-F238E27FC236}">
                <a16:creationId xmlns:a16="http://schemas.microsoft.com/office/drawing/2014/main" id="{AAF7265D-53E6-4710-BE5C-A73893899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7119" y="1541910"/>
            <a:ext cx="2520000" cy="2520000"/>
          </a:xfrm>
          <a:prstGeom prst="rect">
            <a:avLst/>
          </a:prstGeom>
        </p:spPr>
      </p:pic>
      <p:sp>
        <p:nvSpPr>
          <p:cNvPr id="8" name="矢印: 右 7">
            <a:extLst>
              <a:ext uri="{FF2B5EF4-FFF2-40B4-BE49-F238E27FC236}">
                <a16:creationId xmlns:a16="http://schemas.microsoft.com/office/drawing/2014/main" id="{734F0528-2B91-483B-BB45-C4A9AC8BE295}"/>
              </a:ext>
            </a:extLst>
          </p:cNvPr>
          <p:cNvSpPr/>
          <p:nvPr/>
        </p:nvSpPr>
        <p:spPr>
          <a:xfrm>
            <a:off x="4427626" y="2506635"/>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8EAE5EE-0273-452B-9895-CF1DE016B95D}"/>
              </a:ext>
            </a:extLst>
          </p:cNvPr>
          <p:cNvSpPr/>
          <p:nvPr/>
        </p:nvSpPr>
        <p:spPr>
          <a:xfrm>
            <a:off x="5703561" y="4772933"/>
            <a:ext cx="1374776" cy="1384300"/>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D63D0E28-48FD-40AD-960C-7D2BE11985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5445" y="1541910"/>
            <a:ext cx="2520000" cy="2520000"/>
          </a:xfrm>
          <a:prstGeom prst="rect">
            <a:avLst/>
          </a:prstGeom>
        </p:spPr>
      </p:pic>
    </p:spTree>
    <p:extLst>
      <p:ext uri="{BB962C8B-B14F-4D97-AF65-F5344CB8AC3E}">
        <p14:creationId xmlns:p14="http://schemas.microsoft.com/office/powerpoint/2010/main" val="3356801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9750257-00F1-4839-A56D-ACA673E81646}"/>
              </a:ext>
            </a:extLst>
          </p:cNvPr>
          <p:cNvSpPr>
            <a:spLocks noGrp="1"/>
          </p:cNvSpPr>
          <p:nvPr>
            <p:ph idx="1"/>
          </p:nvPr>
        </p:nvSpPr>
        <p:spPr/>
        <p:txBody>
          <a:bodyPr/>
          <a:lstStyle/>
          <a:p>
            <a:r>
              <a:rPr kumimoji="1" lang="ja-JP" altLang="en-US" dirty="0"/>
              <a:t>捕捉結果の例を下図に示す</a:t>
            </a:r>
            <a:endParaRPr kumimoji="1" lang="en-US" altLang="ja-JP" dirty="0"/>
          </a:p>
          <a:p>
            <a:r>
              <a:rPr lang="en-US" altLang="ja-JP" dirty="0"/>
              <a:t>64bit</a:t>
            </a:r>
            <a:r>
              <a:rPr lang="ja-JP" altLang="en-US" dirty="0"/>
              <a:t>アレイ・</a:t>
            </a:r>
            <a:r>
              <a:rPr lang="en-US" altLang="ja-JP" dirty="0"/>
              <a:t>256bit</a:t>
            </a:r>
            <a:r>
              <a:rPr lang="ja-JP" altLang="en-US" dirty="0"/>
              <a:t>アレイで共に，平均フレーム数が　　　　</a:t>
            </a:r>
            <a:r>
              <a:rPr lang="en-US" altLang="ja-JP" dirty="0"/>
              <a:t>8</a:t>
            </a:r>
            <a:r>
              <a:rPr lang="ja-JP" altLang="en-US" dirty="0"/>
              <a:t>枚のとき捕捉率</a:t>
            </a:r>
            <a:r>
              <a:rPr lang="en-US" altLang="ja-JP" dirty="0"/>
              <a:t>100%</a:t>
            </a:r>
            <a:r>
              <a:rPr lang="ja-JP" altLang="en-US" dirty="0"/>
              <a:t>を達成</a:t>
            </a:r>
            <a:endParaRPr kumimoji="1" lang="ja-JP" altLang="en-US" dirty="0"/>
          </a:p>
        </p:txBody>
      </p:sp>
      <p:sp>
        <p:nvSpPr>
          <p:cNvPr id="3" name="スライド番号プレースホルダー 2">
            <a:extLst>
              <a:ext uri="{FF2B5EF4-FFF2-40B4-BE49-F238E27FC236}">
                <a16:creationId xmlns:a16="http://schemas.microsoft.com/office/drawing/2014/main" id="{9A65A464-05F4-4DB2-926F-86F67266917F}"/>
              </a:ext>
            </a:extLst>
          </p:cNvPr>
          <p:cNvSpPr>
            <a:spLocks noGrp="1"/>
          </p:cNvSpPr>
          <p:nvPr>
            <p:ph type="sldNum" sz="quarter" idx="12"/>
          </p:nvPr>
        </p:nvSpPr>
        <p:spPr/>
        <p:txBody>
          <a:bodyPr/>
          <a:lstStyle/>
          <a:p>
            <a:fld id="{4611F9C2-6641-4325-A1B0-8726CAAFC082}" type="slidenum">
              <a:rPr kumimoji="1" lang="ja-JP" altLang="en-US" smtClean="0"/>
              <a:pPr/>
              <a:t>16</a:t>
            </a:fld>
            <a:endParaRPr kumimoji="1" lang="ja-JP" altLang="en-US" dirty="0"/>
          </a:p>
        </p:txBody>
      </p:sp>
      <p:sp>
        <p:nvSpPr>
          <p:cNvPr id="4" name="タイトル 3">
            <a:extLst>
              <a:ext uri="{FF2B5EF4-FFF2-40B4-BE49-F238E27FC236}">
                <a16:creationId xmlns:a16="http://schemas.microsoft.com/office/drawing/2014/main" id="{7B02AB14-75FE-4C30-8443-D013067B1010}"/>
              </a:ext>
            </a:extLst>
          </p:cNvPr>
          <p:cNvSpPr>
            <a:spLocks noGrp="1"/>
          </p:cNvSpPr>
          <p:nvPr>
            <p:ph type="title"/>
          </p:nvPr>
        </p:nvSpPr>
        <p:spPr/>
        <p:txBody>
          <a:bodyPr/>
          <a:lstStyle/>
          <a:p>
            <a:r>
              <a:rPr lang="en-US" altLang="ja-JP" dirty="0"/>
              <a:t>LED</a:t>
            </a:r>
            <a:r>
              <a:rPr lang="ja-JP" altLang="en-US" dirty="0"/>
              <a:t>捕捉結果</a:t>
            </a:r>
            <a:endParaRPr kumimoji="1" lang="ja-JP" altLang="en-US" dirty="0"/>
          </a:p>
        </p:txBody>
      </p:sp>
      <p:pic>
        <p:nvPicPr>
          <p:cNvPr id="6" name="図 5">
            <a:extLst>
              <a:ext uri="{FF2B5EF4-FFF2-40B4-BE49-F238E27FC236}">
                <a16:creationId xmlns:a16="http://schemas.microsoft.com/office/drawing/2014/main" id="{4DA8E225-BB3F-4BFE-87BF-7A94A1DFD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261" y="2757024"/>
            <a:ext cx="3600000" cy="3600000"/>
          </a:xfrm>
          <a:prstGeom prst="rect">
            <a:avLst/>
          </a:prstGeom>
          <a:ln w="38100">
            <a:solidFill>
              <a:schemeClr val="bg1">
                <a:lumMod val="50000"/>
              </a:schemeClr>
            </a:solidFill>
          </a:ln>
        </p:spPr>
      </p:pic>
      <p:pic>
        <p:nvPicPr>
          <p:cNvPr id="8" name="図 7">
            <a:extLst>
              <a:ext uri="{FF2B5EF4-FFF2-40B4-BE49-F238E27FC236}">
                <a16:creationId xmlns:a16="http://schemas.microsoft.com/office/drawing/2014/main" id="{72EF53D7-92C4-406E-B4EA-5839CE298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1" y="2757024"/>
            <a:ext cx="3600000" cy="3600000"/>
          </a:xfrm>
          <a:prstGeom prst="rect">
            <a:avLst/>
          </a:prstGeom>
          <a:ln w="38100">
            <a:solidFill>
              <a:schemeClr val="bg1">
                <a:lumMod val="50000"/>
              </a:schemeClr>
            </a:solidFill>
          </a:ln>
        </p:spPr>
      </p:pic>
      <p:sp>
        <p:nvSpPr>
          <p:cNvPr id="9" name="正方形/長方形 8">
            <a:extLst>
              <a:ext uri="{FF2B5EF4-FFF2-40B4-BE49-F238E27FC236}">
                <a16:creationId xmlns:a16="http://schemas.microsoft.com/office/drawing/2014/main" id="{7D3A3758-EC95-4338-A1CA-91DA24D1DDD1}"/>
              </a:ext>
            </a:extLst>
          </p:cNvPr>
          <p:cNvSpPr/>
          <p:nvPr/>
        </p:nvSpPr>
        <p:spPr>
          <a:xfrm>
            <a:off x="1138103" y="3309938"/>
            <a:ext cx="2276609" cy="230028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00E9B28-226B-4E62-B2DC-839CE8ACE9CF}"/>
              </a:ext>
            </a:extLst>
          </p:cNvPr>
          <p:cNvSpPr/>
          <p:nvPr/>
        </p:nvSpPr>
        <p:spPr>
          <a:xfrm>
            <a:off x="5613614" y="3314701"/>
            <a:ext cx="2287374" cy="230028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45BA92B-C2AE-44C6-A6FF-D42368F994E5}"/>
              </a:ext>
            </a:extLst>
          </p:cNvPr>
          <p:cNvSpPr txBox="1"/>
          <p:nvPr/>
        </p:nvSpPr>
        <p:spPr>
          <a:xfrm>
            <a:off x="1679540" y="2232175"/>
            <a:ext cx="1494320" cy="400110"/>
          </a:xfrm>
          <a:prstGeom prst="rect">
            <a:avLst/>
          </a:prstGeom>
          <a:noFill/>
          <a:ln>
            <a:solidFill>
              <a:schemeClr val="tx1"/>
            </a:solidFill>
          </a:ln>
        </p:spPr>
        <p:txBody>
          <a:bodyPr wrap="none" rtlCol="0">
            <a:spAutoFit/>
          </a:bodyPr>
          <a:lstStyle/>
          <a:p>
            <a:r>
              <a:rPr kumimoji="1" lang="en-US" altLang="ja-JP" sz="2000" dirty="0"/>
              <a:t>64bit</a:t>
            </a:r>
            <a:r>
              <a:rPr kumimoji="1" lang="ja-JP" altLang="en-US" sz="2000" dirty="0"/>
              <a:t>アレイ</a:t>
            </a:r>
          </a:p>
        </p:txBody>
      </p:sp>
      <p:sp>
        <p:nvSpPr>
          <p:cNvPr id="12" name="テキスト ボックス 11">
            <a:extLst>
              <a:ext uri="{FF2B5EF4-FFF2-40B4-BE49-F238E27FC236}">
                <a16:creationId xmlns:a16="http://schemas.microsoft.com/office/drawing/2014/main" id="{95B5CC2F-57C3-4C62-9942-1C19162E3981}"/>
              </a:ext>
            </a:extLst>
          </p:cNvPr>
          <p:cNvSpPr txBox="1"/>
          <p:nvPr/>
        </p:nvSpPr>
        <p:spPr>
          <a:xfrm>
            <a:off x="5923787" y="2232175"/>
            <a:ext cx="1641111" cy="400110"/>
          </a:xfrm>
          <a:prstGeom prst="rect">
            <a:avLst/>
          </a:prstGeom>
          <a:noFill/>
          <a:ln>
            <a:solidFill>
              <a:schemeClr val="tx1"/>
            </a:solidFill>
          </a:ln>
        </p:spPr>
        <p:txBody>
          <a:bodyPr wrap="square" rtlCol="0">
            <a:spAutoFit/>
          </a:bodyPr>
          <a:lstStyle/>
          <a:p>
            <a:r>
              <a:rPr kumimoji="1" lang="en-US" altLang="ja-JP" sz="2000" dirty="0"/>
              <a:t>256bit</a:t>
            </a:r>
            <a:r>
              <a:rPr kumimoji="1" lang="ja-JP" altLang="en-US" sz="2000" dirty="0"/>
              <a:t>アレイ</a:t>
            </a:r>
          </a:p>
        </p:txBody>
      </p:sp>
    </p:spTree>
    <p:extLst>
      <p:ext uri="{BB962C8B-B14F-4D97-AF65-F5344CB8AC3E}">
        <p14:creationId xmlns:p14="http://schemas.microsoft.com/office/powerpoint/2010/main" val="1616597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1532F4A-4DCE-4AE1-83DD-CCCC0BB3F82B}"/>
              </a:ext>
            </a:extLst>
          </p:cNvPr>
          <p:cNvSpPr>
            <a:spLocks noGrp="1"/>
          </p:cNvSpPr>
          <p:nvPr>
            <p:ph type="title"/>
          </p:nvPr>
        </p:nvSpPr>
        <p:spPr/>
        <p:txBody>
          <a:bodyPr/>
          <a:lstStyle/>
          <a:p>
            <a:r>
              <a:rPr kumimoji="1" lang="ja-JP" altLang="en-US" dirty="0"/>
              <a:t>復調結果</a:t>
            </a:r>
          </a:p>
        </p:txBody>
      </p:sp>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BAB9AFBF-8C76-43BF-A0B1-84A794BEF90C}"/>
                  </a:ext>
                </a:extLst>
              </p:cNvPr>
              <p:cNvSpPr>
                <a:spLocks noGrp="1"/>
              </p:cNvSpPr>
              <p:nvPr>
                <p:ph idx="1"/>
              </p:nvPr>
            </p:nvSpPr>
            <p:spPr/>
            <p:txBody>
              <a:bodyPr/>
              <a:lstStyle/>
              <a:p>
                <a:r>
                  <a:rPr lang="ja-JP" altLang="en-US" dirty="0"/>
                  <a:t>復調結果</a:t>
                </a:r>
                <a:r>
                  <a:rPr lang="en-US" altLang="ja-JP" sz="2000" dirty="0"/>
                  <a:t>(</a:t>
                </a:r>
                <a:r>
                  <a:rPr lang="ja-JP" altLang="en-US" sz="2000" dirty="0"/>
                  <a:t>平均フレーム数</a:t>
                </a:r>
                <a:r>
                  <a:rPr lang="en-US" altLang="ja-JP" sz="2000" dirty="0"/>
                  <a:t>=8)</a:t>
                </a:r>
              </a:p>
              <a:p>
                <a:pPr lvl="1"/>
                <a:r>
                  <a:rPr lang="ja-JP" altLang="en-US" dirty="0"/>
                  <a:t>捕捉ができた全てのフレームでエラーフリーを達成</a:t>
                </a:r>
                <a:endParaRPr lang="en-US" altLang="ja-JP" dirty="0"/>
              </a:p>
              <a:p>
                <a:pPr lvl="1"/>
                <a:r>
                  <a:rPr lang="ja-JP" altLang="en-US" dirty="0"/>
                  <a:t>しかし，最初と最後の撮影画像は時間勾配が取得できないこと、　平均を取る関係上</a:t>
                </a:r>
                <a:r>
                  <a:rPr lang="en-US" altLang="ja-JP" dirty="0"/>
                  <a:t>1~8</a:t>
                </a:r>
                <a:r>
                  <a:rPr lang="ja-JP" altLang="en-US" dirty="0"/>
                  <a:t>枚目と最後の画像はそもそも捕捉ができず</a:t>
                </a:r>
                <a14:m>
                  <m:oMath xmlns:m="http://schemas.openxmlformats.org/officeDocument/2006/math">
                    <m:r>
                      <a:rPr lang="ja-JP" altLang="en-US" b="0" i="1" dirty="0" smtClean="0">
                        <a:latin typeface="Cambria Math" panose="02040503050406030204" pitchFamily="18" charset="0"/>
                      </a:rPr>
                      <m:t>，</m:t>
                    </m:r>
                    <m:r>
                      <a:rPr lang="en-US" altLang="ja-JP" b="0" i="1" smtClean="0">
                        <a:latin typeface="Cambria Math" panose="02040503050406030204" pitchFamily="18" charset="0"/>
                      </a:rPr>
                      <m:t>𝐵𝐸𝑅</m:t>
                    </m:r>
                    <m:r>
                      <a:rPr lang="en-US" altLang="ja-JP" b="0" i="1" smtClean="0">
                        <a:latin typeface="Cambria Math" panose="02040503050406030204" pitchFamily="18" charset="0"/>
                      </a:rPr>
                      <m:t>=1</m:t>
                    </m:r>
                  </m:oMath>
                </a14:m>
                <a:r>
                  <a:rPr lang="en-US" altLang="ja-JP" dirty="0"/>
                  <a:t> </a:t>
                </a:r>
                <a:r>
                  <a:rPr lang="ja-JP" altLang="en-US" dirty="0"/>
                  <a:t>となる</a:t>
                </a:r>
                <a:endParaRPr lang="en-US" altLang="ja-JP" dirty="0"/>
              </a:p>
              <a:p>
                <a:endParaRPr lang="ja-JP" altLang="en-US" dirty="0"/>
              </a:p>
            </p:txBody>
          </p:sp>
        </mc:Choice>
        <mc:Fallback xmlns="">
          <p:sp>
            <p:nvSpPr>
              <p:cNvPr id="4" name="コンテンツ プレースホルダー 3">
                <a:extLst>
                  <a:ext uri="{FF2B5EF4-FFF2-40B4-BE49-F238E27FC236}">
                    <a16:creationId xmlns:a16="http://schemas.microsoft.com/office/drawing/2014/main" id="{BAB9AFBF-8C76-43BF-A0B1-84A794BEF90C}"/>
                  </a:ext>
                </a:extLst>
              </p:cNvPr>
              <p:cNvSpPr>
                <a:spLocks noGrp="1" noRot="1" noChangeAspect="1" noMove="1" noResize="1" noEditPoints="1" noAdjustHandles="1" noChangeArrowheads="1" noChangeShapeType="1" noTextEdit="1"/>
              </p:cNvSpPr>
              <p:nvPr>
                <p:ph idx="1"/>
              </p:nvPr>
            </p:nvSpPr>
            <p:spPr>
              <a:blipFill>
                <a:blip r:embed="rId2"/>
                <a:stretch>
                  <a:fillRect l="-706" t="-1476"/>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6C9B2055-3BEF-49CD-B2DE-07B023A300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457" y="4861704"/>
            <a:ext cx="1440000" cy="1440000"/>
          </a:xfrm>
          <a:prstGeom prst="rect">
            <a:avLst/>
          </a:prstGeom>
          <a:ln w="19050">
            <a:solidFill>
              <a:schemeClr val="bg1">
                <a:lumMod val="50000"/>
              </a:schemeClr>
            </a:solidFill>
          </a:ln>
        </p:spPr>
      </p:pic>
      <p:sp>
        <p:nvSpPr>
          <p:cNvPr id="19" name="矢印: 右 18">
            <a:extLst>
              <a:ext uri="{FF2B5EF4-FFF2-40B4-BE49-F238E27FC236}">
                <a16:creationId xmlns:a16="http://schemas.microsoft.com/office/drawing/2014/main" id="{A244958C-119A-4913-A1F3-07F4D8782FD2}"/>
              </a:ext>
            </a:extLst>
          </p:cNvPr>
          <p:cNvSpPr/>
          <p:nvPr/>
        </p:nvSpPr>
        <p:spPr>
          <a:xfrm>
            <a:off x="2578568" y="5355460"/>
            <a:ext cx="265722" cy="452487"/>
          </a:xfrm>
          <a:prstGeom prst="rightArrow">
            <a:avLst>
              <a:gd name="adj1" fmla="val 36899"/>
              <a:gd name="adj2" fmla="val 53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432717F-769D-4BFC-A366-6D3099E51A43}"/>
              </a:ext>
            </a:extLst>
          </p:cNvPr>
          <p:cNvSpPr txBox="1"/>
          <p:nvPr/>
        </p:nvSpPr>
        <p:spPr>
          <a:xfrm>
            <a:off x="1112103" y="2714306"/>
            <a:ext cx="1023365" cy="338554"/>
          </a:xfrm>
          <a:prstGeom prst="rect">
            <a:avLst/>
          </a:prstGeom>
          <a:noFill/>
        </p:spPr>
        <p:txBody>
          <a:bodyPr wrap="square" rtlCol="0">
            <a:spAutoFit/>
          </a:bodyPr>
          <a:lstStyle/>
          <a:p>
            <a:r>
              <a:rPr kumimoji="1" lang="ja-JP" altLang="en-US" sz="1600" dirty="0"/>
              <a:t>捕捉結果</a:t>
            </a:r>
          </a:p>
        </p:txBody>
      </p:sp>
      <p:sp>
        <p:nvSpPr>
          <p:cNvPr id="21" name="テキスト ボックス 20">
            <a:extLst>
              <a:ext uri="{FF2B5EF4-FFF2-40B4-BE49-F238E27FC236}">
                <a16:creationId xmlns:a16="http://schemas.microsoft.com/office/drawing/2014/main" id="{BEE6E780-E3F8-476F-BE0F-490D6922E9DF}"/>
              </a:ext>
            </a:extLst>
          </p:cNvPr>
          <p:cNvSpPr txBox="1"/>
          <p:nvPr/>
        </p:nvSpPr>
        <p:spPr>
          <a:xfrm>
            <a:off x="3331333" y="2714306"/>
            <a:ext cx="1106243" cy="338554"/>
          </a:xfrm>
          <a:prstGeom prst="rect">
            <a:avLst/>
          </a:prstGeom>
          <a:noFill/>
        </p:spPr>
        <p:txBody>
          <a:bodyPr wrap="square" rtlCol="0">
            <a:spAutoFit/>
          </a:bodyPr>
          <a:lstStyle/>
          <a:p>
            <a:r>
              <a:rPr kumimoji="1" lang="ja-JP" altLang="en-US" sz="1600" dirty="0"/>
              <a:t>復調結果</a:t>
            </a:r>
          </a:p>
        </p:txBody>
      </p:sp>
      <p:pic>
        <p:nvPicPr>
          <p:cNvPr id="22" name="図 21">
            <a:extLst>
              <a:ext uri="{FF2B5EF4-FFF2-40B4-BE49-F238E27FC236}">
                <a16:creationId xmlns:a16="http://schemas.microsoft.com/office/drawing/2014/main" id="{3B6D4FE7-B425-4CFA-BEB1-0132D14434BF}"/>
              </a:ext>
            </a:extLst>
          </p:cNvPr>
          <p:cNvPicPr>
            <a:picLocks noChangeAspect="1"/>
          </p:cNvPicPr>
          <p:nvPr/>
        </p:nvPicPr>
        <p:blipFill rotWithShape="1">
          <a:blip r:embed="rId4">
            <a:extLst>
              <a:ext uri="{28A0092B-C50C-407E-A947-70E740481C1C}">
                <a14:useLocalDpi xmlns:a14="http://schemas.microsoft.com/office/drawing/2010/main" val="0"/>
              </a:ext>
            </a:extLst>
          </a:blip>
          <a:srcRect l="25617" t="14874" r="11101" b="21454"/>
          <a:stretch/>
        </p:blipFill>
        <p:spPr>
          <a:xfrm>
            <a:off x="862685" y="3115230"/>
            <a:ext cx="1431166" cy="1440000"/>
          </a:xfrm>
          <a:prstGeom prst="rect">
            <a:avLst/>
          </a:prstGeom>
          <a:ln w="19050">
            <a:solidFill>
              <a:schemeClr val="bg1">
                <a:lumMod val="50000"/>
              </a:schemeClr>
            </a:solidFill>
          </a:ln>
        </p:spPr>
      </p:pic>
      <p:pic>
        <p:nvPicPr>
          <p:cNvPr id="23" name="図 22">
            <a:extLst>
              <a:ext uri="{FF2B5EF4-FFF2-40B4-BE49-F238E27FC236}">
                <a16:creationId xmlns:a16="http://schemas.microsoft.com/office/drawing/2014/main" id="{8450532E-2FCB-456A-9B72-33BBE7991B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3457" y="3109707"/>
            <a:ext cx="1431166" cy="1440000"/>
          </a:xfrm>
          <a:prstGeom prst="rect">
            <a:avLst/>
          </a:prstGeom>
          <a:ln w="19050">
            <a:solidFill>
              <a:schemeClr val="bg1">
                <a:lumMod val="50000"/>
              </a:schemeClr>
            </a:solidFill>
          </a:ln>
        </p:spPr>
      </p:pic>
      <p:sp>
        <p:nvSpPr>
          <p:cNvPr id="24" name="矢印: 右 23">
            <a:extLst>
              <a:ext uri="{FF2B5EF4-FFF2-40B4-BE49-F238E27FC236}">
                <a16:creationId xmlns:a16="http://schemas.microsoft.com/office/drawing/2014/main" id="{DAC10BD4-3017-4871-BC4F-E4C1C7FD6964}"/>
              </a:ext>
            </a:extLst>
          </p:cNvPr>
          <p:cNvSpPr/>
          <p:nvPr/>
        </p:nvSpPr>
        <p:spPr>
          <a:xfrm>
            <a:off x="2574151" y="3603463"/>
            <a:ext cx="265722" cy="452487"/>
          </a:xfrm>
          <a:prstGeom prst="rightArrow">
            <a:avLst>
              <a:gd name="adj1" fmla="val 36899"/>
              <a:gd name="adj2" fmla="val 53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スライド番号プレースホルダー 2">
            <a:extLst>
              <a:ext uri="{FF2B5EF4-FFF2-40B4-BE49-F238E27FC236}">
                <a16:creationId xmlns:a16="http://schemas.microsoft.com/office/drawing/2014/main" id="{5A8FA0A2-3B12-4286-B0E5-5C704166767D}"/>
              </a:ext>
            </a:extLst>
          </p:cNvPr>
          <p:cNvSpPr>
            <a:spLocks noGrp="1"/>
          </p:cNvSpPr>
          <p:nvPr>
            <p:ph type="sldNum" sz="quarter" idx="12"/>
          </p:nvPr>
        </p:nvSpPr>
        <p:spPr>
          <a:xfrm>
            <a:off x="6537968" y="0"/>
            <a:ext cx="2057400" cy="365125"/>
          </a:xfrm>
        </p:spPr>
        <p:txBody>
          <a:bodyPr/>
          <a:lstStyle/>
          <a:p>
            <a:fld id="{4611F9C2-6641-4325-A1B0-8726CAAFC082}" type="slidenum">
              <a:rPr kumimoji="1" lang="ja-JP" altLang="en-US" smtClean="0"/>
              <a:pPr/>
              <a:t>17</a:t>
            </a:fld>
            <a:endParaRPr kumimoji="1" lang="ja-JP" altLang="en-US" dirty="0"/>
          </a:p>
        </p:txBody>
      </p:sp>
      <p:pic>
        <p:nvPicPr>
          <p:cNvPr id="3" name="図 2">
            <a:extLst>
              <a:ext uri="{FF2B5EF4-FFF2-40B4-BE49-F238E27FC236}">
                <a16:creationId xmlns:a16="http://schemas.microsoft.com/office/drawing/2014/main" id="{AAF3284B-635A-46AE-AF50-2B6E4B53AA1F}"/>
              </a:ext>
            </a:extLst>
          </p:cNvPr>
          <p:cNvPicPr>
            <a:picLocks noChangeAspect="1"/>
          </p:cNvPicPr>
          <p:nvPr/>
        </p:nvPicPr>
        <p:blipFill rotWithShape="1">
          <a:blip r:embed="rId6">
            <a:extLst>
              <a:ext uri="{28A0092B-C50C-407E-A947-70E740481C1C}">
                <a14:useLocalDpi xmlns:a14="http://schemas.microsoft.com/office/drawing/2010/main" val="0"/>
              </a:ext>
            </a:extLst>
          </a:blip>
          <a:srcRect t="10362" r="33663"/>
          <a:stretch/>
        </p:blipFill>
        <p:spPr>
          <a:xfrm>
            <a:off x="4925208" y="3069307"/>
            <a:ext cx="3960000" cy="3306731"/>
          </a:xfrm>
          <a:prstGeom prst="rect">
            <a:avLst/>
          </a:prstGeom>
        </p:spPr>
      </p:pic>
      <p:pic>
        <p:nvPicPr>
          <p:cNvPr id="8" name="図 7">
            <a:extLst>
              <a:ext uri="{FF2B5EF4-FFF2-40B4-BE49-F238E27FC236}">
                <a16:creationId xmlns:a16="http://schemas.microsoft.com/office/drawing/2014/main" id="{4C4234B1-7F9C-491B-ADFE-CB3EE68345DD}"/>
              </a:ext>
            </a:extLst>
          </p:cNvPr>
          <p:cNvPicPr>
            <a:picLocks noChangeAspect="1"/>
          </p:cNvPicPr>
          <p:nvPr/>
        </p:nvPicPr>
        <p:blipFill rotWithShape="1">
          <a:blip r:embed="rId7">
            <a:extLst>
              <a:ext uri="{28A0092B-C50C-407E-A947-70E740481C1C}">
                <a14:useLocalDpi xmlns:a14="http://schemas.microsoft.com/office/drawing/2010/main" val="0"/>
              </a:ext>
            </a:extLst>
          </a:blip>
          <a:srcRect l="24560" t="15146" r="9687" b="19137"/>
          <a:stretch/>
        </p:blipFill>
        <p:spPr>
          <a:xfrm>
            <a:off x="858268" y="4862470"/>
            <a:ext cx="1440000" cy="1439232"/>
          </a:xfrm>
          <a:prstGeom prst="rect">
            <a:avLst/>
          </a:prstGeom>
          <a:ln w="19050">
            <a:solidFill>
              <a:schemeClr val="bg1">
                <a:lumMod val="50000"/>
              </a:schemeClr>
            </a:solidFill>
          </a:ln>
        </p:spPr>
      </p:pic>
    </p:spTree>
    <p:extLst>
      <p:ext uri="{BB962C8B-B14F-4D97-AF65-F5344CB8AC3E}">
        <p14:creationId xmlns:p14="http://schemas.microsoft.com/office/powerpoint/2010/main" val="2165379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捕捉手法の改善</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18</a:t>
            </a:fld>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従来の捕捉手法</a:t>
            </a:r>
            <a:endParaRPr lang="en-US" altLang="ja-JP" dirty="0"/>
          </a:p>
          <a:p>
            <a:pPr lvl="1"/>
            <a:r>
              <a:rPr lang="ja-JP" altLang="en-US" dirty="0"/>
              <a:t>平均する撮影画像で</a:t>
            </a:r>
            <a:r>
              <a:rPr lang="en-US" altLang="ja-JP" dirty="0"/>
              <a:t>LED</a:t>
            </a:r>
            <a:r>
              <a:rPr lang="ja-JP" altLang="en-US" dirty="0"/>
              <a:t>位置が重なるよう位置を補正する</a:t>
            </a:r>
          </a:p>
          <a:p>
            <a:pPr lvl="1"/>
            <a:r>
              <a:rPr lang="ja-JP" altLang="en-US" dirty="0"/>
              <a:t>今までの捕捉は撮影順に行っていたため、　　　　　　　　　　　それを</a:t>
            </a:r>
            <a:r>
              <a:rPr lang="ja-JP" altLang="en-US" b="1" dirty="0"/>
              <a:t>逆順</a:t>
            </a:r>
            <a:r>
              <a:rPr lang="ja-JP" altLang="en-US" dirty="0"/>
              <a:t>にして捕捉を行った</a:t>
            </a:r>
            <a:endParaRPr lang="en-US" altLang="ja-JP" dirty="0"/>
          </a:p>
          <a:p>
            <a:pPr lvl="1"/>
            <a:endParaRPr kumimoji="1" lang="en-US" altLang="ja-JP" dirty="0"/>
          </a:p>
          <a:p>
            <a:pPr lvl="1"/>
            <a:endParaRPr kumimoji="1" lang="en-US" altLang="ja-JP" dirty="0"/>
          </a:p>
          <a:p>
            <a:r>
              <a:rPr lang="ja-JP" altLang="en-US" dirty="0"/>
              <a:t>平均フレーム数を</a:t>
            </a:r>
            <a:r>
              <a:rPr lang="en-US" altLang="ja-JP" dirty="0"/>
              <a:t>4</a:t>
            </a:r>
            <a:r>
              <a:rPr lang="ja-JP" altLang="en-US" dirty="0"/>
              <a:t>枚とすると、</a:t>
            </a:r>
            <a:endParaRPr lang="en-US" altLang="ja-JP" dirty="0"/>
          </a:p>
          <a:p>
            <a:pPr lvl="1"/>
            <a:r>
              <a:rPr kumimoji="1" lang="ja-JP" altLang="en-US" dirty="0"/>
              <a:t>今まで：撮影順で</a:t>
            </a:r>
            <a:r>
              <a:rPr kumimoji="1" lang="en-US" altLang="ja-JP" dirty="0"/>
              <a:t>1~3</a:t>
            </a:r>
            <a:r>
              <a:rPr kumimoji="1" lang="ja-JP" altLang="en-US" dirty="0"/>
              <a:t>枚目を</a:t>
            </a:r>
            <a:r>
              <a:rPr lang="en-US" altLang="ja-JP" dirty="0"/>
              <a:t>4</a:t>
            </a:r>
            <a:r>
              <a:rPr kumimoji="1" lang="ja-JP" altLang="en-US" dirty="0"/>
              <a:t>枚目の捕捉に使う</a:t>
            </a:r>
            <a:endParaRPr kumimoji="1" lang="en-US" altLang="ja-JP" dirty="0"/>
          </a:p>
          <a:p>
            <a:pPr lvl="1"/>
            <a:endParaRPr lang="en-US" altLang="ja-JP" dirty="0"/>
          </a:p>
          <a:p>
            <a:pPr lvl="1"/>
            <a:r>
              <a:rPr lang="ja-JP" altLang="en-US" dirty="0"/>
              <a:t>新規手法</a:t>
            </a:r>
            <a:r>
              <a:rPr kumimoji="1" lang="ja-JP" altLang="en-US" dirty="0"/>
              <a:t>：撮影順で</a:t>
            </a:r>
            <a:r>
              <a:rPr kumimoji="1" lang="en-US" altLang="ja-JP" dirty="0"/>
              <a:t>2~4</a:t>
            </a:r>
            <a:r>
              <a:rPr kumimoji="1" lang="ja-JP" altLang="en-US" dirty="0"/>
              <a:t>枚目を</a:t>
            </a:r>
            <a:r>
              <a:rPr kumimoji="1" lang="en-US" altLang="ja-JP" dirty="0"/>
              <a:t>1</a:t>
            </a:r>
            <a:r>
              <a:rPr kumimoji="1" lang="ja-JP" altLang="en-US" dirty="0"/>
              <a:t>枚目の捕捉に使う</a:t>
            </a:r>
            <a:endParaRPr kumimoji="1" lang="en-US" altLang="ja-JP" dirty="0"/>
          </a:p>
          <a:p>
            <a:pPr lvl="1"/>
            <a:endParaRPr lang="en-US" altLang="ja-JP" dirty="0"/>
          </a:p>
          <a:p>
            <a:pPr lvl="1"/>
            <a:endParaRPr lang="en-US" altLang="ja-JP" dirty="0"/>
          </a:p>
          <a:p>
            <a:r>
              <a:rPr lang="ja-JP" altLang="en-US" dirty="0"/>
              <a:t>これにより、最初と最後を除いた　　　　　　　　　　　　　　全撮影画像の捕捉が可能になった</a:t>
            </a:r>
            <a:endParaRPr kumimoji="1" lang="en-US" altLang="ja-JP" dirty="0"/>
          </a:p>
          <a:p>
            <a:pPr lvl="1"/>
            <a:endParaRPr kumimoji="1" lang="en-US" altLang="ja-JP" dirty="0"/>
          </a:p>
        </p:txBody>
      </p:sp>
      <p:pic>
        <p:nvPicPr>
          <p:cNvPr id="6" name="図 5">
            <a:extLst>
              <a:ext uri="{FF2B5EF4-FFF2-40B4-BE49-F238E27FC236}">
                <a16:creationId xmlns:a16="http://schemas.microsoft.com/office/drawing/2014/main" id="{BAF760D2-7245-4EA4-9DDD-D45FA57D8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5378" y="4086209"/>
            <a:ext cx="1135029" cy="1135029"/>
          </a:xfrm>
          <a:prstGeom prst="rect">
            <a:avLst/>
          </a:prstGeom>
          <a:ln w="28575">
            <a:solidFill>
              <a:schemeClr val="bg1">
                <a:lumMod val="50000"/>
              </a:schemeClr>
            </a:solidFill>
          </a:ln>
        </p:spPr>
      </p:pic>
      <p:pic>
        <p:nvPicPr>
          <p:cNvPr id="7" name="図 6">
            <a:extLst>
              <a:ext uri="{FF2B5EF4-FFF2-40B4-BE49-F238E27FC236}">
                <a16:creationId xmlns:a16="http://schemas.microsoft.com/office/drawing/2014/main" id="{1D9C7C4E-2D2C-4B76-9361-E47F6EB7C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312" y="2852095"/>
            <a:ext cx="1135029" cy="1135029"/>
          </a:xfrm>
          <a:prstGeom prst="rect">
            <a:avLst/>
          </a:prstGeom>
          <a:ln w="28575">
            <a:solidFill>
              <a:schemeClr val="bg1">
                <a:lumMod val="50000"/>
              </a:schemeClr>
            </a:solidFill>
          </a:ln>
        </p:spPr>
      </p:pic>
      <p:pic>
        <p:nvPicPr>
          <p:cNvPr id="8" name="図 7">
            <a:extLst>
              <a:ext uri="{FF2B5EF4-FFF2-40B4-BE49-F238E27FC236}">
                <a16:creationId xmlns:a16="http://schemas.microsoft.com/office/drawing/2014/main" id="{EB25CA6F-18D6-4DCE-A081-F67297762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7214" y="1617982"/>
            <a:ext cx="1135029" cy="1135029"/>
          </a:xfrm>
          <a:prstGeom prst="rect">
            <a:avLst/>
          </a:prstGeom>
          <a:ln w="28575">
            <a:solidFill>
              <a:schemeClr val="bg1">
                <a:lumMod val="50000"/>
              </a:schemeClr>
            </a:solidFill>
          </a:ln>
        </p:spPr>
      </p:pic>
      <p:pic>
        <p:nvPicPr>
          <p:cNvPr id="9" name="図 8">
            <a:extLst>
              <a:ext uri="{FF2B5EF4-FFF2-40B4-BE49-F238E27FC236}">
                <a16:creationId xmlns:a16="http://schemas.microsoft.com/office/drawing/2014/main" id="{96872214-E7EF-443B-A620-7C75E19D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2488" y="5320323"/>
            <a:ext cx="1135029" cy="1135029"/>
          </a:xfrm>
          <a:prstGeom prst="rect">
            <a:avLst/>
          </a:prstGeom>
          <a:ln w="28575">
            <a:solidFill>
              <a:schemeClr val="bg1">
                <a:lumMod val="50000"/>
              </a:schemeClr>
            </a:solidFill>
          </a:ln>
        </p:spPr>
      </p:pic>
      <p:cxnSp>
        <p:nvCxnSpPr>
          <p:cNvPr id="10" name="直線コネクタ 9">
            <a:extLst>
              <a:ext uri="{FF2B5EF4-FFF2-40B4-BE49-F238E27FC236}">
                <a16:creationId xmlns:a16="http://schemas.microsoft.com/office/drawing/2014/main" id="{2E89F5F2-EE15-4328-BABA-B543D9352D21}"/>
              </a:ext>
            </a:extLst>
          </p:cNvPr>
          <p:cNvCxnSpPr>
            <a:cxnSpLocks/>
          </p:cNvCxnSpPr>
          <p:nvPr/>
        </p:nvCxnSpPr>
        <p:spPr>
          <a:xfrm>
            <a:off x="7737268" y="5320323"/>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8BCA9BF-473D-494A-A25F-9A07874CB8AA}"/>
              </a:ext>
            </a:extLst>
          </p:cNvPr>
          <p:cNvCxnSpPr>
            <a:cxnSpLocks/>
          </p:cNvCxnSpPr>
          <p:nvPr/>
        </p:nvCxnSpPr>
        <p:spPr>
          <a:xfrm>
            <a:off x="8530614" y="5320323"/>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A882A57-988D-4154-A929-4D6214475684}"/>
              </a:ext>
            </a:extLst>
          </p:cNvPr>
          <p:cNvCxnSpPr>
            <a:cxnSpLocks/>
          </p:cNvCxnSpPr>
          <p:nvPr/>
        </p:nvCxnSpPr>
        <p:spPr>
          <a:xfrm>
            <a:off x="7740681" y="4086209"/>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D9E0F4C-CE28-4F72-A32F-DC556E35F939}"/>
              </a:ext>
            </a:extLst>
          </p:cNvPr>
          <p:cNvCxnSpPr>
            <a:cxnSpLocks/>
          </p:cNvCxnSpPr>
          <p:nvPr/>
        </p:nvCxnSpPr>
        <p:spPr>
          <a:xfrm>
            <a:off x="8534027" y="4086209"/>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23AD68F-E394-4FE0-A562-0DCB1573DCB1}"/>
              </a:ext>
            </a:extLst>
          </p:cNvPr>
          <p:cNvCxnSpPr>
            <a:cxnSpLocks/>
          </p:cNvCxnSpPr>
          <p:nvPr/>
        </p:nvCxnSpPr>
        <p:spPr>
          <a:xfrm>
            <a:off x="7742657" y="2852095"/>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66C4245-AD6C-432E-9DE2-BB690C40A15F}"/>
              </a:ext>
            </a:extLst>
          </p:cNvPr>
          <p:cNvCxnSpPr>
            <a:cxnSpLocks/>
          </p:cNvCxnSpPr>
          <p:nvPr/>
        </p:nvCxnSpPr>
        <p:spPr>
          <a:xfrm>
            <a:off x="8536004" y="2852095"/>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511E9FF-BDCA-493D-9C52-96CA5D5A67D8}"/>
              </a:ext>
            </a:extLst>
          </p:cNvPr>
          <p:cNvCxnSpPr>
            <a:cxnSpLocks/>
          </p:cNvCxnSpPr>
          <p:nvPr/>
        </p:nvCxnSpPr>
        <p:spPr>
          <a:xfrm>
            <a:off x="7742499" y="1617981"/>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CEF08B64-ED5F-4542-BC5E-433EAC568439}"/>
              </a:ext>
            </a:extLst>
          </p:cNvPr>
          <p:cNvCxnSpPr>
            <a:cxnSpLocks/>
          </p:cNvCxnSpPr>
          <p:nvPr/>
        </p:nvCxnSpPr>
        <p:spPr>
          <a:xfrm>
            <a:off x="8535845" y="1617981"/>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9783E5D5-589E-428B-983A-8F1D96E876F7}"/>
              </a:ext>
            </a:extLst>
          </p:cNvPr>
          <p:cNvSpPr txBox="1"/>
          <p:nvPr/>
        </p:nvSpPr>
        <p:spPr>
          <a:xfrm>
            <a:off x="6494836" y="3188776"/>
            <a:ext cx="928121" cy="461665"/>
          </a:xfrm>
          <a:prstGeom prst="rect">
            <a:avLst/>
          </a:prstGeom>
          <a:noFill/>
        </p:spPr>
        <p:txBody>
          <a:bodyPr wrap="square" rtlCol="0">
            <a:spAutoFit/>
          </a:bodyPr>
          <a:lstStyle/>
          <a:p>
            <a:r>
              <a:rPr kumimoji="1" lang="en-US" altLang="ja-JP" sz="2400" dirty="0"/>
              <a:t>t=n-2</a:t>
            </a:r>
            <a:endParaRPr kumimoji="1" lang="ja-JP" altLang="en-US" sz="2400" dirty="0"/>
          </a:p>
        </p:txBody>
      </p:sp>
      <p:sp>
        <p:nvSpPr>
          <p:cNvPr id="20" name="テキスト ボックス 19">
            <a:extLst>
              <a:ext uri="{FF2B5EF4-FFF2-40B4-BE49-F238E27FC236}">
                <a16:creationId xmlns:a16="http://schemas.microsoft.com/office/drawing/2014/main" id="{2E7BDAFF-C914-4A38-8036-D4AEECC4DCE3}"/>
              </a:ext>
            </a:extLst>
          </p:cNvPr>
          <p:cNvSpPr txBox="1"/>
          <p:nvPr/>
        </p:nvSpPr>
        <p:spPr>
          <a:xfrm>
            <a:off x="6493537" y="4397710"/>
            <a:ext cx="928121" cy="461665"/>
          </a:xfrm>
          <a:prstGeom prst="rect">
            <a:avLst/>
          </a:prstGeom>
          <a:noFill/>
        </p:spPr>
        <p:txBody>
          <a:bodyPr wrap="square" rtlCol="0">
            <a:spAutoFit/>
          </a:bodyPr>
          <a:lstStyle/>
          <a:p>
            <a:r>
              <a:rPr kumimoji="1" lang="en-US" altLang="ja-JP" sz="2400" dirty="0"/>
              <a:t>t=n-1</a:t>
            </a:r>
            <a:endParaRPr kumimoji="1" lang="ja-JP" altLang="en-US" sz="2400" dirty="0"/>
          </a:p>
        </p:txBody>
      </p:sp>
      <p:sp>
        <p:nvSpPr>
          <p:cNvPr id="21" name="テキスト ボックス 20">
            <a:extLst>
              <a:ext uri="{FF2B5EF4-FFF2-40B4-BE49-F238E27FC236}">
                <a16:creationId xmlns:a16="http://schemas.microsoft.com/office/drawing/2014/main" id="{4AF33E7D-6C44-4960-BCD7-1930DAE640E7}"/>
              </a:ext>
            </a:extLst>
          </p:cNvPr>
          <p:cNvSpPr txBox="1"/>
          <p:nvPr/>
        </p:nvSpPr>
        <p:spPr>
          <a:xfrm>
            <a:off x="6493537" y="5626281"/>
            <a:ext cx="928121" cy="461665"/>
          </a:xfrm>
          <a:prstGeom prst="rect">
            <a:avLst/>
          </a:prstGeom>
          <a:noFill/>
        </p:spPr>
        <p:txBody>
          <a:bodyPr wrap="square" rtlCol="0">
            <a:spAutoFit/>
          </a:bodyPr>
          <a:lstStyle/>
          <a:p>
            <a:r>
              <a:rPr kumimoji="1" lang="en-US" altLang="ja-JP" sz="2400" dirty="0"/>
              <a:t>t=n</a:t>
            </a:r>
            <a:endParaRPr kumimoji="1" lang="ja-JP" altLang="en-US" sz="2400" dirty="0"/>
          </a:p>
        </p:txBody>
      </p:sp>
      <p:sp>
        <p:nvSpPr>
          <p:cNvPr id="22" name="テキスト ボックス 21">
            <a:extLst>
              <a:ext uri="{FF2B5EF4-FFF2-40B4-BE49-F238E27FC236}">
                <a16:creationId xmlns:a16="http://schemas.microsoft.com/office/drawing/2014/main" id="{20FC29A5-DBCB-4E21-8F18-1ADC95C0849B}"/>
              </a:ext>
            </a:extLst>
          </p:cNvPr>
          <p:cNvSpPr txBox="1"/>
          <p:nvPr/>
        </p:nvSpPr>
        <p:spPr>
          <a:xfrm>
            <a:off x="6493537" y="1960205"/>
            <a:ext cx="928121" cy="461665"/>
          </a:xfrm>
          <a:prstGeom prst="rect">
            <a:avLst/>
          </a:prstGeom>
          <a:noFill/>
        </p:spPr>
        <p:txBody>
          <a:bodyPr wrap="square" rtlCol="0">
            <a:spAutoFit/>
          </a:bodyPr>
          <a:lstStyle/>
          <a:p>
            <a:r>
              <a:rPr kumimoji="1" lang="en-US" altLang="ja-JP" sz="2400" dirty="0"/>
              <a:t>t=n-3</a:t>
            </a:r>
            <a:endParaRPr kumimoji="1" lang="ja-JP" altLang="en-US" sz="2400" dirty="0"/>
          </a:p>
        </p:txBody>
      </p:sp>
      <p:sp>
        <p:nvSpPr>
          <p:cNvPr id="5" name="正方形/長方形 4">
            <a:extLst>
              <a:ext uri="{FF2B5EF4-FFF2-40B4-BE49-F238E27FC236}">
                <a16:creationId xmlns:a16="http://schemas.microsoft.com/office/drawing/2014/main" id="{2F53F4FF-58E9-4DD3-8C4C-4A560D908147}"/>
              </a:ext>
            </a:extLst>
          </p:cNvPr>
          <p:cNvSpPr/>
          <p:nvPr/>
        </p:nvSpPr>
        <p:spPr>
          <a:xfrm>
            <a:off x="7628078" y="5257837"/>
            <a:ext cx="1260000" cy="12600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AD3E48C7-3C9D-43D9-B58B-167908A67FED}"/>
              </a:ext>
            </a:extLst>
          </p:cNvPr>
          <p:cNvSpPr/>
          <p:nvPr/>
        </p:nvSpPr>
        <p:spPr>
          <a:xfrm>
            <a:off x="7364728" y="1555142"/>
            <a:ext cx="1260000" cy="12600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2816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捕捉手法改善結果</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19</a:t>
            </a:fld>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2238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t>最初と最後を除いた全ての撮影画像で　　　　　　　　　誤りなく送信機を捕捉することができた</a:t>
            </a:r>
            <a:endParaRPr kumimoji="1" lang="en-US" altLang="ja-JP" dirty="0"/>
          </a:p>
          <a:p>
            <a:endParaRPr lang="en-US" altLang="ja-JP" dirty="0"/>
          </a:p>
          <a:p>
            <a:r>
              <a:rPr kumimoji="1" lang="ja-JP" altLang="en-US" dirty="0"/>
              <a:t>捕捉した画像から復調を行い、　　　　　　　　　　　　エラーフリーを達成した</a:t>
            </a:r>
            <a:endParaRPr kumimoji="1" lang="en-US" altLang="ja-JP" dirty="0"/>
          </a:p>
          <a:p>
            <a:endParaRPr lang="en-US" altLang="ja-JP" dirty="0"/>
          </a:p>
          <a:p>
            <a:r>
              <a:rPr kumimoji="1" lang="ja-JP" altLang="en-US" dirty="0"/>
              <a:t>今回は</a:t>
            </a:r>
            <a:r>
              <a:rPr kumimoji="1" lang="en-US" altLang="ja-JP" dirty="0"/>
              <a:t>32</a:t>
            </a:r>
            <a:r>
              <a:rPr lang="ja-JP" altLang="en-US" dirty="0"/>
              <a:t>フレーム</a:t>
            </a:r>
            <a:r>
              <a:rPr kumimoji="1" lang="ja-JP" altLang="en-US" dirty="0"/>
              <a:t>の信号を　　　　　　　　　　　　　　　繰り返し送信しているので、　　　　　　　　　　　　　通信したデータ量は以下の通り</a:t>
            </a:r>
            <a:r>
              <a:rPr kumimoji="1" lang="en-US" altLang="ja-JP" dirty="0"/>
              <a:t>256[bit/frame]×32[frame]=8192[bit]</a:t>
            </a:r>
            <a:endParaRPr lang="en-US" altLang="ja-JP" dirty="0"/>
          </a:p>
          <a:p>
            <a:endParaRPr kumimoji="1" lang="en-US" altLang="ja-JP" dirty="0"/>
          </a:p>
          <a:p>
            <a:r>
              <a:rPr lang="ja-JP" altLang="en-US" dirty="0"/>
              <a:t>撮影時間は </a:t>
            </a:r>
            <a:r>
              <a:rPr lang="en-US" altLang="ja-JP" dirty="0"/>
              <a:t>80[frame] / 2000[frame/sec] = 0.04[sec]</a:t>
            </a:r>
          </a:p>
          <a:p>
            <a:endParaRPr kumimoji="1" lang="en-US" altLang="ja-JP" dirty="0"/>
          </a:p>
        </p:txBody>
      </p:sp>
      <p:pic>
        <p:nvPicPr>
          <p:cNvPr id="5" name="図 4">
            <a:extLst>
              <a:ext uri="{FF2B5EF4-FFF2-40B4-BE49-F238E27FC236}">
                <a16:creationId xmlns:a16="http://schemas.microsoft.com/office/drawing/2014/main" id="{86A775BE-7B2D-460D-8914-28B9D056680F}"/>
              </a:ext>
            </a:extLst>
          </p:cNvPr>
          <p:cNvPicPr>
            <a:picLocks noChangeAspect="1"/>
          </p:cNvPicPr>
          <p:nvPr/>
        </p:nvPicPr>
        <p:blipFill rotWithShape="1">
          <a:blip r:embed="rId2">
            <a:extLst>
              <a:ext uri="{28A0092B-C50C-407E-A947-70E740481C1C}">
                <a14:useLocalDpi xmlns:a14="http://schemas.microsoft.com/office/drawing/2010/main" val="0"/>
              </a:ext>
            </a:extLst>
          </a:blip>
          <a:srcRect t="10028" r="43961"/>
          <a:stretch/>
        </p:blipFill>
        <p:spPr>
          <a:xfrm>
            <a:off x="5435836" y="1521892"/>
            <a:ext cx="3449370" cy="3275037"/>
          </a:xfrm>
          <a:prstGeom prst="rect">
            <a:avLst/>
          </a:prstGeom>
        </p:spPr>
      </p:pic>
    </p:spTree>
    <p:extLst>
      <p:ext uri="{BB962C8B-B14F-4D97-AF65-F5344CB8AC3E}">
        <p14:creationId xmlns:p14="http://schemas.microsoft.com/office/powerpoint/2010/main" val="1102274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a:xfrm>
            <a:off x="254000" y="1"/>
            <a:ext cx="8261350" cy="681035"/>
          </a:xfrm>
        </p:spPr>
        <p:txBody>
          <a:bodyPr>
            <a:normAutofit/>
          </a:bodyPr>
          <a:lstStyle/>
          <a:p>
            <a:r>
              <a:rPr kumimoji="1" lang="ja-JP" altLang="en-US" dirty="0"/>
              <a:t>研究背景：可視光通信</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kumimoji="1" lang="ja-JP" altLang="en-US" dirty="0"/>
              <a:t>可視光通信：可視光を用いた通信</a:t>
            </a:r>
            <a:endParaRPr kumimoji="1" lang="en-US" altLang="ja-JP" dirty="0"/>
          </a:p>
          <a:p>
            <a:pPr lvl="1"/>
            <a:r>
              <a:rPr lang="ja-JP" altLang="en-US" dirty="0"/>
              <a:t>送信機に</a:t>
            </a:r>
            <a:r>
              <a:rPr lang="en-US" altLang="ja-JP" dirty="0"/>
              <a:t>LED</a:t>
            </a:r>
            <a:r>
              <a:rPr lang="ja-JP" altLang="en-US" dirty="0"/>
              <a:t>，受信機にイメージセンサ等を用いる</a:t>
            </a:r>
            <a:endParaRPr kumimoji="1" lang="en-US" altLang="ja-JP" dirty="0"/>
          </a:p>
          <a:p>
            <a:r>
              <a:rPr kumimoji="1" lang="ja-JP" altLang="en-US" dirty="0"/>
              <a:t>応用が期待される分野の１つが高度道路交通システム（</a:t>
            </a:r>
            <a:r>
              <a:rPr kumimoji="1" lang="en-US" altLang="ja-JP" dirty="0"/>
              <a:t>ITS</a:t>
            </a:r>
            <a:r>
              <a:rPr kumimoji="1" lang="ja-JP" altLang="en-US" dirty="0"/>
              <a:t>）</a:t>
            </a:r>
            <a:endParaRPr kumimoji="1" lang="en-US" altLang="ja-JP" dirty="0"/>
          </a:p>
          <a:p>
            <a:pPr lvl="1"/>
            <a:r>
              <a:rPr kumimoji="1" lang="ja-JP" altLang="en-US" dirty="0"/>
              <a:t>路上では信号機や車両のライトを送信機に，　　　　　　　　　　車載カメラを</a:t>
            </a:r>
            <a:r>
              <a:rPr lang="ja-JP" altLang="en-US" dirty="0"/>
              <a:t>受信機</a:t>
            </a:r>
            <a:r>
              <a:rPr kumimoji="1" lang="ja-JP" altLang="en-US" dirty="0"/>
              <a:t>に用いることが可能</a:t>
            </a:r>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2</a:t>
            </a:fld>
            <a:endParaRPr kumimoji="1" lang="ja-JP" altLang="en-US" dirty="0"/>
          </a:p>
        </p:txBody>
      </p:sp>
      <p:grpSp>
        <p:nvGrpSpPr>
          <p:cNvPr id="21" name="グループ化 20">
            <a:extLst>
              <a:ext uri="{FF2B5EF4-FFF2-40B4-BE49-F238E27FC236}">
                <a16:creationId xmlns:a16="http://schemas.microsoft.com/office/drawing/2014/main" id="{F871E938-D90C-469C-8A4C-6C233FEF5048}"/>
              </a:ext>
            </a:extLst>
          </p:cNvPr>
          <p:cNvGrpSpPr>
            <a:grpSpLocks noChangeAspect="1"/>
          </p:cNvGrpSpPr>
          <p:nvPr/>
        </p:nvGrpSpPr>
        <p:grpSpPr>
          <a:xfrm>
            <a:off x="859369" y="4771609"/>
            <a:ext cx="7425261" cy="960480"/>
            <a:chOff x="1000778" y="5105167"/>
            <a:chExt cx="7134754" cy="960480"/>
          </a:xfrm>
        </p:grpSpPr>
        <p:sp>
          <p:nvSpPr>
            <p:cNvPr id="22" name="正方形/長方形 21">
              <a:extLst>
                <a:ext uri="{FF2B5EF4-FFF2-40B4-BE49-F238E27FC236}">
                  <a16:creationId xmlns:a16="http://schemas.microsoft.com/office/drawing/2014/main" id="{958E9D2A-0448-41DE-8BAC-3FC6554746E7}"/>
                </a:ext>
              </a:extLst>
            </p:cNvPr>
            <p:cNvSpPr/>
            <p:nvPr/>
          </p:nvSpPr>
          <p:spPr>
            <a:xfrm rot="16200000">
              <a:off x="4087915" y="2018030"/>
              <a:ext cx="960480" cy="713475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3" name="直線コネクタ 22">
              <a:extLst>
                <a:ext uri="{FF2B5EF4-FFF2-40B4-BE49-F238E27FC236}">
                  <a16:creationId xmlns:a16="http://schemas.microsoft.com/office/drawing/2014/main" id="{C7F2E0C8-ED31-4BC3-BB0E-9084319ADD02}"/>
                </a:ext>
              </a:extLst>
            </p:cNvPr>
            <p:cNvCxnSpPr>
              <a:cxnSpLocks/>
            </p:cNvCxnSpPr>
            <p:nvPr/>
          </p:nvCxnSpPr>
          <p:spPr>
            <a:xfrm rot="16200000">
              <a:off x="5210878" y="3295352"/>
              <a:ext cx="0" cy="445680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8B2CC5A-474F-4110-A6B8-6C580C53145B}"/>
                </a:ext>
              </a:extLst>
            </p:cNvPr>
            <p:cNvCxnSpPr>
              <a:cxnSpLocks/>
            </p:cNvCxnSpPr>
            <p:nvPr/>
          </p:nvCxnSpPr>
          <p:spPr>
            <a:xfrm rot="16200000">
              <a:off x="2578377" y="5822738"/>
              <a:ext cx="360000"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nvGrpSpPr>
          <p:cNvPr id="25" name="グループ化 24">
            <a:extLst>
              <a:ext uri="{FF2B5EF4-FFF2-40B4-BE49-F238E27FC236}">
                <a16:creationId xmlns:a16="http://schemas.microsoft.com/office/drawing/2014/main" id="{D3541605-F547-472C-98D6-DEEE1CD7688E}"/>
              </a:ext>
            </a:extLst>
          </p:cNvPr>
          <p:cNvGrpSpPr>
            <a:grpSpLocks noChangeAspect="1"/>
          </p:cNvGrpSpPr>
          <p:nvPr/>
        </p:nvGrpSpPr>
        <p:grpSpPr>
          <a:xfrm>
            <a:off x="852482" y="4120533"/>
            <a:ext cx="1199743" cy="1315776"/>
            <a:chOff x="1404437" y="4354147"/>
            <a:chExt cx="1514632" cy="1661119"/>
          </a:xfrm>
        </p:grpSpPr>
        <p:cxnSp>
          <p:nvCxnSpPr>
            <p:cNvPr id="26" name="直線コネクタ 25">
              <a:extLst>
                <a:ext uri="{FF2B5EF4-FFF2-40B4-BE49-F238E27FC236}">
                  <a16:creationId xmlns:a16="http://schemas.microsoft.com/office/drawing/2014/main" id="{579685CE-E5C7-4D0A-8CFB-B69BF1C73B84}"/>
                </a:ext>
              </a:extLst>
            </p:cNvPr>
            <p:cNvCxnSpPr>
              <a:cxnSpLocks/>
            </p:cNvCxnSpPr>
            <p:nvPr/>
          </p:nvCxnSpPr>
          <p:spPr>
            <a:xfrm>
              <a:off x="1412529" y="4575266"/>
              <a:ext cx="0" cy="14400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グループ化 26">
              <a:extLst>
                <a:ext uri="{FF2B5EF4-FFF2-40B4-BE49-F238E27FC236}">
                  <a16:creationId xmlns:a16="http://schemas.microsoft.com/office/drawing/2014/main" id="{82C3FF4B-FC64-47D4-B1EA-DA06AAC4B4D5}"/>
                </a:ext>
              </a:extLst>
            </p:cNvPr>
            <p:cNvGrpSpPr>
              <a:grpSpLocks noChangeAspect="1"/>
            </p:cNvGrpSpPr>
            <p:nvPr/>
          </p:nvGrpSpPr>
          <p:grpSpPr>
            <a:xfrm>
              <a:off x="1404437" y="4354147"/>
              <a:ext cx="1514632" cy="495671"/>
              <a:chOff x="464300" y="3727368"/>
              <a:chExt cx="2750148" cy="900000"/>
            </a:xfrm>
          </p:grpSpPr>
          <p:sp>
            <p:nvSpPr>
              <p:cNvPr id="28" name="フリーフォーム: 図形 27">
                <a:extLst>
                  <a:ext uri="{FF2B5EF4-FFF2-40B4-BE49-F238E27FC236}">
                    <a16:creationId xmlns:a16="http://schemas.microsoft.com/office/drawing/2014/main" id="{1064F6A4-27FD-4562-AE0A-E328E7C1A3A2}"/>
                  </a:ext>
                </a:extLst>
              </p:cNvPr>
              <p:cNvSpPr>
                <a:spLocks noChangeAspect="1"/>
              </p:cNvSpPr>
              <p:nvPr/>
            </p:nvSpPr>
            <p:spPr>
              <a:xfrm>
                <a:off x="464300" y="3727368"/>
                <a:ext cx="2750148" cy="900000"/>
              </a:xfrm>
              <a:custGeom>
                <a:avLst/>
                <a:gdLst>
                  <a:gd name="connsiteX0" fmla="*/ 450000 w 3065660"/>
                  <a:gd name="connsiteY0" fmla="*/ 0 h 900000"/>
                  <a:gd name="connsiteX1" fmla="*/ 475438 w 3065660"/>
                  <a:gd name="connsiteY1" fmla="*/ 2565 h 900000"/>
                  <a:gd name="connsiteX2" fmla="*/ 475438 w 3065660"/>
                  <a:gd name="connsiteY2" fmla="*/ 0 h 900000"/>
                  <a:gd name="connsiteX3" fmla="*/ 2577288 w 3065660"/>
                  <a:gd name="connsiteY3" fmla="*/ 0 h 900000"/>
                  <a:gd name="connsiteX4" fmla="*/ 2577288 w 3065660"/>
                  <a:gd name="connsiteY4" fmla="*/ 3868 h 900000"/>
                  <a:gd name="connsiteX5" fmla="*/ 2615660 w 3065660"/>
                  <a:gd name="connsiteY5" fmla="*/ 0 h 900000"/>
                  <a:gd name="connsiteX6" fmla="*/ 3065660 w 3065660"/>
                  <a:gd name="connsiteY6" fmla="*/ 450000 h 900000"/>
                  <a:gd name="connsiteX7" fmla="*/ 2615660 w 3065660"/>
                  <a:gd name="connsiteY7" fmla="*/ 900000 h 900000"/>
                  <a:gd name="connsiteX8" fmla="*/ 2577288 w 3065660"/>
                  <a:gd name="connsiteY8" fmla="*/ 896132 h 900000"/>
                  <a:gd name="connsiteX9" fmla="*/ 2577288 w 3065660"/>
                  <a:gd name="connsiteY9" fmla="*/ 900000 h 900000"/>
                  <a:gd name="connsiteX10" fmla="*/ 475438 w 3065660"/>
                  <a:gd name="connsiteY10" fmla="*/ 900000 h 900000"/>
                  <a:gd name="connsiteX11" fmla="*/ 475438 w 3065660"/>
                  <a:gd name="connsiteY11" fmla="*/ 897436 h 900000"/>
                  <a:gd name="connsiteX12" fmla="*/ 450000 w 3065660"/>
                  <a:gd name="connsiteY12" fmla="*/ 900000 h 900000"/>
                  <a:gd name="connsiteX13" fmla="*/ 0 w 3065660"/>
                  <a:gd name="connsiteY13" fmla="*/ 450000 h 900000"/>
                  <a:gd name="connsiteX14" fmla="*/ 450000 w 3065660"/>
                  <a:gd name="connsiteY14"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5660" h="900000">
                    <a:moveTo>
                      <a:pt x="450000" y="0"/>
                    </a:moveTo>
                    <a:lnTo>
                      <a:pt x="475438" y="2565"/>
                    </a:lnTo>
                    <a:lnTo>
                      <a:pt x="475438" y="0"/>
                    </a:lnTo>
                    <a:lnTo>
                      <a:pt x="2577288" y="0"/>
                    </a:lnTo>
                    <a:lnTo>
                      <a:pt x="2577288" y="3868"/>
                    </a:lnTo>
                    <a:lnTo>
                      <a:pt x="2615660" y="0"/>
                    </a:lnTo>
                    <a:cubicBezTo>
                      <a:pt x="2864188" y="0"/>
                      <a:pt x="3065660" y="201472"/>
                      <a:pt x="3065660" y="450000"/>
                    </a:cubicBezTo>
                    <a:cubicBezTo>
                      <a:pt x="3065660" y="698528"/>
                      <a:pt x="2864188" y="900000"/>
                      <a:pt x="2615660" y="900000"/>
                    </a:cubicBezTo>
                    <a:lnTo>
                      <a:pt x="2577288" y="896132"/>
                    </a:lnTo>
                    <a:lnTo>
                      <a:pt x="2577288" y="900000"/>
                    </a:lnTo>
                    <a:lnTo>
                      <a:pt x="475438" y="900000"/>
                    </a:lnTo>
                    <a:lnTo>
                      <a:pt x="475438" y="897436"/>
                    </a:lnTo>
                    <a:lnTo>
                      <a:pt x="450000" y="900000"/>
                    </a:lnTo>
                    <a:cubicBezTo>
                      <a:pt x="201472" y="900000"/>
                      <a:pt x="0" y="698528"/>
                      <a:pt x="0" y="450000"/>
                    </a:cubicBezTo>
                    <a:cubicBezTo>
                      <a:pt x="0" y="201472"/>
                      <a:pt x="201472" y="0"/>
                      <a:pt x="450000" y="0"/>
                    </a:cubicBezTo>
                    <a:close/>
                  </a:path>
                </a:pathLst>
              </a:cu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29" name="楕円 28">
                <a:extLst>
                  <a:ext uri="{FF2B5EF4-FFF2-40B4-BE49-F238E27FC236}">
                    <a16:creationId xmlns:a16="http://schemas.microsoft.com/office/drawing/2014/main" id="{663D1D5A-3E66-44AE-9600-A05F7B8D6275}"/>
                  </a:ext>
                </a:extLst>
              </p:cNvPr>
              <p:cNvSpPr>
                <a:spLocks noChangeAspect="1"/>
              </p:cNvSpPr>
              <p:nvPr/>
            </p:nvSpPr>
            <p:spPr>
              <a:xfrm>
                <a:off x="646944" y="3820909"/>
                <a:ext cx="720000" cy="720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F7A1168D-11C6-4676-A501-C41EE3FB9B09}"/>
                  </a:ext>
                </a:extLst>
              </p:cNvPr>
              <p:cNvSpPr>
                <a:spLocks noChangeAspect="1"/>
              </p:cNvSpPr>
              <p:nvPr/>
            </p:nvSpPr>
            <p:spPr>
              <a:xfrm>
                <a:off x="1475205" y="3820909"/>
                <a:ext cx="720000" cy="72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E5E0F9F6-412D-4982-8FAF-2E7031B65E1F}"/>
                  </a:ext>
                </a:extLst>
              </p:cNvPr>
              <p:cNvSpPr>
                <a:spLocks noChangeAspect="1"/>
              </p:cNvSpPr>
              <p:nvPr/>
            </p:nvSpPr>
            <p:spPr>
              <a:xfrm>
                <a:off x="2303466" y="3820543"/>
                <a:ext cx="720000" cy="72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32" name="直線矢印コネクタ 31">
            <a:extLst>
              <a:ext uri="{FF2B5EF4-FFF2-40B4-BE49-F238E27FC236}">
                <a16:creationId xmlns:a16="http://schemas.microsoft.com/office/drawing/2014/main" id="{67B7930B-7C7A-4EC2-B93B-AF18DD6D32E4}"/>
              </a:ext>
            </a:extLst>
          </p:cNvPr>
          <p:cNvCxnSpPr>
            <a:cxnSpLocks/>
          </p:cNvCxnSpPr>
          <p:nvPr/>
        </p:nvCxnSpPr>
        <p:spPr>
          <a:xfrm>
            <a:off x="1670934" y="4598215"/>
            <a:ext cx="1089526" cy="51008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33" name="グループ化 32">
            <a:extLst>
              <a:ext uri="{FF2B5EF4-FFF2-40B4-BE49-F238E27FC236}">
                <a16:creationId xmlns:a16="http://schemas.microsoft.com/office/drawing/2014/main" id="{BAFE4E47-1FA4-450D-B6A2-5B49E7BF87C7}"/>
              </a:ext>
            </a:extLst>
          </p:cNvPr>
          <p:cNvGrpSpPr>
            <a:grpSpLocks noChangeAspect="1"/>
          </p:cNvGrpSpPr>
          <p:nvPr/>
        </p:nvGrpSpPr>
        <p:grpSpPr>
          <a:xfrm>
            <a:off x="2767456" y="4942654"/>
            <a:ext cx="1618781" cy="990313"/>
            <a:chOff x="4790667" y="5006388"/>
            <a:chExt cx="2195047" cy="1342852"/>
          </a:xfrm>
        </p:grpSpPr>
        <p:pic>
          <p:nvPicPr>
            <p:cNvPr id="34" name="図 33">
              <a:extLst>
                <a:ext uri="{FF2B5EF4-FFF2-40B4-BE49-F238E27FC236}">
                  <a16:creationId xmlns:a16="http://schemas.microsoft.com/office/drawing/2014/main" id="{A52F0B6F-2F60-47A4-8237-B813C8591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667" y="5006388"/>
              <a:ext cx="2195047" cy="1342852"/>
            </a:xfrm>
            <a:prstGeom prst="rect">
              <a:avLst/>
            </a:prstGeom>
          </p:spPr>
        </p:pic>
        <p:sp>
          <p:nvSpPr>
            <p:cNvPr id="35" name="フリーフォーム: 図形 34">
              <a:extLst>
                <a:ext uri="{FF2B5EF4-FFF2-40B4-BE49-F238E27FC236}">
                  <a16:creationId xmlns:a16="http://schemas.microsoft.com/office/drawing/2014/main" id="{66CF723B-D1F9-451F-AA2A-1485CD4DBA96}"/>
                </a:ext>
              </a:extLst>
            </p:cNvPr>
            <p:cNvSpPr/>
            <p:nvPr/>
          </p:nvSpPr>
          <p:spPr>
            <a:xfrm rot="5400000">
              <a:off x="5074259" y="5017112"/>
              <a:ext cx="322853" cy="526316"/>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grpSp>
        <p:nvGrpSpPr>
          <p:cNvPr id="36" name="グループ化 35">
            <a:extLst>
              <a:ext uri="{FF2B5EF4-FFF2-40B4-BE49-F238E27FC236}">
                <a16:creationId xmlns:a16="http://schemas.microsoft.com/office/drawing/2014/main" id="{443532CB-5311-4D11-9A88-6652F78B63AA}"/>
              </a:ext>
            </a:extLst>
          </p:cNvPr>
          <p:cNvGrpSpPr>
            <a:grpSpLocks noChangeAspect="1"/>
          </p:cNvGrpSpPr>
          <p:nvPr/>
        </p:nvGrpSpPr>
        <p:grpSpPr>
          <a:xfrm>
            <a:off x="6392972" y="4941153"/>
            <a:ext cx="1618781" cy="990313"/>
            <a:chOff x="4790667" y="5006388"/>
            <a:chExt cx="2195047" cy="1342852"/>
          </a:xfrm>
        </p:grpSpPr>
        <p:pic>
          <p:nvPicPr>
            <p:cNvPr id="37" name="図 36">
              <a:extLst>
                <a:ext uri="{FF2B5EF4-FFF2-40B4-BE49-F238E27FC236}">
                  <a16:creationId xmlns:a16="http://schemas.microsoft.com/office/drawing/2014/main" id="{DE2524FA-25B3-45C5-A50A-AA9993DFD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667" y="5006388"/>
              <a:ext cx="2195047" cy="1342852"/>
            </a:xfrm>
            <a:prstGeom prst="rect">
              <a:avLst/>
            </a:prstGeom>
          </p:spPr>
        </p:pic>
        <p:sp>
          <p:nvSpPr>
            <p:cNvPr id="38" name="フリーフォーム: 図形 37">
              <a:extLst>
                <a:ext uri="{FF2B5EF4-FFF2-40B4-BE49-F238E27FC236}">
                  <a16:creationId xmlns:a16="http://schemas.microsoft.com/office/drawing/2014/main" id="{E3F8535C-773D-4306-B8E1-3CC8EEA69772}"/>
                </a:ext>
              </a:extLst>
            </p:cNvPr>
            <p:cNvSpPr/>
            <p:nvPr/>
          </p:nvSpPr>
          <p:spPr>
            <a:xfrm rot="5400000">
              <a:off x="5074259" y="5017112"/>
              <a:ext cx="322853" cy="526316"/>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cxnSp>
        <p:nvCxnSpPr>
          <p:cNvPr id="39" name="直線矢印コネクタ 38">
            <a:extLst>
              <a:ext uri="{FF2B5EF4-FFF2-40B4-BE49-F238E27FC236}">
                <a16:creationId xmlns:a16="http://schemas.microsoft.com/office/drawing/2014/main" id="{314CB49C-4B39-4ADA-B569-3CA6BE1801A7}"/>
              </a:ext>
            </a:extLst>
          </p:cNvPr>
          <p:cNvCxnSpPr>
            <a:cxnSpLocks/>
          </p:cNvCxnSpPr>
          <p:nvPr/>
        </p:nvCxnSpPr>
        <p:spPr>
          <a:xfrm flipV="1">
            <a:off x="4393233" y="5162763"/>
            <a:ext cx="1999739" cy="229035"/>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
        <p:nvSpPr>
          <p:cNvPr id="40" name="テキスト ボックス 39">
            <a:extLst>
              <a:ext uri="{FF2B5EF4-FFF2-40B4-BE49-F238E27FC236}">
                <a16:creationId xmlns:a16="http://schemas.microsoft.com/office/drawing/2014/main" id="{A931B413-39ED-4F48-80BF-3A062A6A804F}"/>
              </a:ext>
            </a:extLst>
          </p:cNvPr>
          <p:cNvSpPr txBox="1"/>
          <p:nvPr/>
        </p:nvSpPr>
        <p:spPr>
          <a:xfrm>
            <a:off x="2813979" y="4210039"/>
            <a:ext cx="312176" cy="369332"/>
          </a:xfrm>
          <a:prstGeom prst="rect">
            <a:avLst/>
          </a:prstGeom>
          <a:noFill/>
        </p:spPr>
        <p:txBody>
          <a:bodyPr wrap="square" rtlCol="0">
            <a:spAutoFit/>
          </a:bodyPr>
          <a:lstStyle/>
          <a:p>
            <a:r>
              <a:rPr kumimoji="1" lang="en-US" altLang="ja-JP" dirty="0"/>
              <a:t>1</a:t>
            </a:r>
            <a:endParaRPr kumimoji="1" lang="ja-JP" altLang="en-US" dirty="0"/>
          </a:p>
        </p:txBody>
      </p:sp>
      <p:sp>
        <p:nvSpPr>
          <p:cNvPr id="41" name="テキスト ボックス 40">
            <a:extLst>
              <a:ext uri="{FF2B5EF4-FFF2-40B4-BE49-F238E27FC236}">
                <a16:creationId xmlns:a16="http://schemas.microsoft.com/office/drawing/2014/main" id="{8016B965-22B9-4F62-B3DE-12DACC15E95A}"/>
              </a:ext>
            </a:extLst>
          </p:cNvPr>
          <p:cNvSpPr txBox="1"/>
          <p:nvPr/>
        </p:nvSpPr>
        <p:spPr>
          <a:xfrm>
            <a:off x="3158453" y="4210039"/>
            <a:ext cx="312176" cy="369332"/>
          </a:xfrm>
          <a:prstGeom prst="rect">
            <a:avLst/>
          </a:prstGeom>
          <a:noFill/>
        </p:spPr>
        <p:txBody>
          <a:bodyPr wrap="square" rtlCol="0">
            <a:spAutoFit/>
          </a:bodyPr>
          <a:lstStyle/>
          <a:p>
            <a:r>
              <a:rPr kumimoji="1" lang="en-US" altLang="ja-JP" dirty="0"/>
              <a:t>0</a:t>
            </a:r>
            <a:endParaRPr kumimoji="1" lang="ja-JP" altLang="en-US" dirty="0"/>
          </a:p>
        </p:txBody>
      </p:sp>
      <p:pic>
        <p:nvPicPr>
          <p:cNvPr id="42" name="図 41">
            <a:extLst>
              <a:ext uri="{FF2B5EF4-FFF2-40B4-BE49-F238E27FC236}">
                <a16:creationId xmlns:a16="http://schemas.microsoft.com/office/drawing/2014/main" id="{8742A028-D7C2-4102-B10A-59C2B7A30112}"/>
              </a:ext>
            </a:extLst>
          </p:cNvPr>
          <p:cNvPicPr>
            <a:picLocks noChangeAspect="1"/>
          </p:cNvPicPr>
          <p:nvPr/>
        </p:nvPicPr>
        <p:blipFill rotWithShape="1">
          <a:blip r:embed="rId3">
            <a:extLst>
              <a:ext uri="{28A0092B-C50C-407E-A947-70E740481C1C}">
                <a14:useLocalDpi xmlns:a14="http://schemas.microsoft.com/office/drawing/2010/main" val="0"/>
              </a:ext>
            </a:extLst>
          </a:blip>
          <a:srcRect l="20137" t="14856" r="69714" b="80255"/>
          <a:stretch/>
        </p:blipFill>
        <p:spPr>
          <a:xfrm>
            <a:off x="2771088" y="4575534"/>
            <a:ext cx="742329" cy="351975"/>
          </a:xfrm>
          <a:prstGeom prst="rect">
            <a:avLst/>
          </a:prstGeom>
          <a:ln w="19050">
            <a:solidFill>
              <a:srgbClr val="FF0000"/>
            </a:solidFill>
          </a:ln>
        </p:spPr>
      </p:pic>
      <p:sp>
        <p:nvSpPr>
          <p:cNvPr id="43" name="テキスト ボックス 42">
            <a:extLst>
              <a:ext uri="{FF2B5EF4-FFF2-40B4-BE49-F238E27FC236}">
                <a16:creationId xmlns:a16="http://schemas.microsoft.com/office/drawing/2014/main" id="{514072C3-5527-4781-B523-F67B5299BF73}"/>
              </a:ext>
            </a:extLst>
          </p:cNvPr>
          <p:cNvSpPr txBox="1"/>
          <p:nvPr/>
        </p:nvSpPr>
        <p:spPr>
          <a:xfrm>
            <a:off x="6439763" y="4197982"/>
            <a:ext cx="312176" cy="369332"/>
          </a:xfrm>
          <a:prstGeom prst="rect">
            <a:avLst/>
          </a:prstGeom>
          <a:noFill/>
        </p:spPr>
        <p:txBody>
          <a:bodyPr wrap="square" rtlCol="0">
            <a:spAutoFit/>
          </a:bodyPr>
          <a:lstStyle/>
          <a:p>
            <a:r>
              <a:rPr kumimoji="1" lang="en-US" altLang="ja-JP" dirty="0"/>
              <a:t>0</a:t>
            </a:r>
            <a:endParaRPr kumimoji="1" lang="ja-JP" altLang="en-US" dirty="0"/>
          </a:p>
        </p:txBody>
      </p:sp>
      <p:sp>
        <p:nvSpPr>
          <p:cNvPr id="44" name="テキスト ボックス 43">
            <a:extLst>
              <a:ext uri="{FF2B5EF4-FFF2-40B4-BE49-F238E27FC236}">
                <a16:creationId xmlns:a16="http://schemas.microsoft.com/office/drawing/2014/main" id="{B709CD2C-C770-4B58-9CD4-4A635C856829}"/>
              </a:ext>
            </a:extLst>
          </p:cNvPr>
          <p:cNvSpPr txBox="1"/>
          <p:nvPr/>
        </p:nvSpPr>
        <p:spPr>
          <a:xfrm>
            <a:off x="6784237" y="4197982"/>
            <a:ext cx="312176" cy="369332"/>
          </a:xfrm>
          <a:prstGeom prst="rect">
            <a:avLst/>
          </a:prstGeom>
          <a:noFill/>
        </p:spPr>
        <p:txBody>
          <a:bodyPr wrap="square" rtlCol="0">
            <a:spAutoFit/>
          </a:bodyPr>
          <a:lstStyle/>
          <a:p>
            <a:r>
              <a:rPr kumimoji="1" lang="en-US" altLang="ja-JP" dirty="0"/>
              <a:t>1</a:t>
            </a:r>
            <a:endParaRPr kumimoji="1" lang="ja-JP" altLang="en-US" dirty="0"/>
          </a:p>
        </p:txBody>
      </p:sp>
      <p:pic>
        <p:nvPicPr>
          <p:cNvPr id="45" name="図 44">
            <a:extLst>
              <a:ext uri="{FF2B5EF4-FFF2-40B4-BE49-F238E27FC236}">
                <a16:creationId xmlns:a16="http://schemas.microsoft.com/office/drawing/2014/main" id="{379CF7E8-E8BA-4A52-A468-7CD5F58325CF}"/>
              </a:ext>
            </a:extLst>
          </p:cNvPr>
          <p:cNvPicPr>
            <a:picLocks noChangeAspect="1"/>
          </p:cNvPicPr>
          <p:nvPr/>
        </p:nvPicPr>
        <p:blipFill rotWithShape="1">
          <a:blip r:embed="rId3">
            <a:extLst>
              <a:ext uri="{28A0092B-C50C-407E-A947-70E740481C1C}">
                <a14:useLocalDpi xmlns:a14="http://schemas.microsoft.com/office/drawing/2010/main" val="0"/>
              </a:ext>
            </a:extLst>
          </a:blip>
          <a:srcRect l="20137" t="14856" r="69714" b="80255"/>
          <a:stretch/>
        </p:blipFill>
        <p:spPr>
          <a:xfrm flipH="1">
            <a:off x="6396872" y="4563477"/>
            <a:ext cx="742329" cy="351975"/>
          </a:xfrm>
          <a:prstGeom prst="rect">
            <a:avLst/>
          </a:prstGeom>
          <a:ln w="19050">
            <a:solidFill>
              <a:srgbClr val="FF0000"/>
            </a:solidFill>
          </a:ln>
        </p:spPr>
      </p:pic>
    </p:spTree>
    <p:extLst>
      <p:ext uri="{BB962C8B-B14F-4D97-AF65-F5344CB8AC3E}">
        <p14:creationId xmlns:p14="http://schemas.microsoft.com/office/powerpoint/2010/main" val="344306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C5F8A277-DCAF-46FB-A8D0-BF647F43CCD8}"/>
              </a:ext>
            </a:extLst>
          </p:cNvPr>
          <p:cNvSpPr>
            <a:spLocks noGrp="1"/>
          </p:cNvSpPr>
          <p:nvPr>
            <p:ph idx="1"/>
          </p:nvPr>
        </p:nvSpPr>
        <p:spPr>
          <a:xfrm>
            <a:off x="258792" y="805776"/>
            <a:ext cx="8626416" cy="5906996"/>
          </a:xfrm>
        </p:spPr>
        <p:txBody>
          <a:bodyPr>
            <a:normAutofit/>
          </a:bodyPr>
          <a:lstStyle/>
          <a:p>
            <a:pPr marL="0" indent="0">
              <a:buNone/>
            </a:pPr>
            <a:r>
              <a:rPr kumimoji="1" lang="ja-JP" altLang="en-US" b="1" dirty="0"/>
              <a:t>まとめ</a:t>
            </a:r>
            <a:endParaRPr kumimoji="1" lang="en-US" altLang="ja-JP" b="1" dirty="0"/>
          </a:p>
          <a:p>
            <a:r>
              <a:rPr lang="ja-JP" altLang="en-US" dirty="0"/>
              <a:t>送信信号と車両速度を変更して走行実験を行った</a:t>
            </a:r>
            <a:endParaRPr lang="en-US" altLang="ja-JP" dirty="0"/>
          </a:p>
          <a:p>
            <a:r>
              <a:rPr lang="ja-JP" altLang="en-US" dirty="0"/>
              <a:t>送信機の捕捉を撮影と逆順に行うことで、最初と最後を　　除いた全撮影画像で送信機の捕捉を達成した</a:t>
            </a:r>
            <a:endParaRPr lang="en-US" altLang="ja-JP" dirty="0"/>
          </a:p>
          <a:p>
            <a:r>
              <a:rPr lang="ja-JP" altLang="en-US" dirty="0"/>
              <a:t>捕捉した</a:t>
            </a:r>
            <a:r>
              <a:rPr lang="en-US" altLang="ja-JP" dirty="0"/>
              <a:t>LED</a:t>
            </a:r>
            <a:r>
              <a:rPr lang="ja-JP" altLang="en-US" dirty="0"/>
              <a:t>からエラーフリーで復調した</a:t>
            </a:r>
            <a:endParaRPr lang="en-US" altLang="ja-JP" dirty="0"/>
          </a:p>
          <a:p>
            <a:pPr lvl="1"/>
            <a:r>
              <a:rPr lang="en-US" altLang="ja-JP" dirty="0"/>
              <a:t>0.04[sec]</a:t>
            </a:r>
            <a:r>
              <a:rPr lang="ja-JP" altLang="en-US" dirty="0"/>
              <a:t>で</a:t>
            </a:r>
            <a:r>
              <a:rPr lang="en-US" altLang="ja-JP" dirty="0"/>
              <a:t>8032[bit]</a:t>
            </a:r>
          </a:p>
          <a:p>
            <a:pPr marL="0" indent="0">
              <a:buNone/>
            </a:pPr>
            <a:endParaRPr lang="en-US" altLang="ja-JP" b="1" dirty="0"/>
          </a:p>
          <a:p>
            <a:pPr marL="0" indent="0">
              <a:buNone/>
            </a:pPr>
            <a:endParaRPr lang="en-US" altLang="ja-JP" b="1" dirty="0"/>
          </a:p>
          <a:p>
            <a:pPr marL="0" indent="0">
              <a:buNone/>
            </a:pPr>
            <a:r>
              <a:rPr lang="ja-JP" altLang="en-US" b="1" dirty="0"/>
              <a:t>課題</a:t>
            </a:r>
            <a:endParaRPr lang="en-US" altLang="ja-JP" b="1" dirty="0"/>
          </a:p>
          <a:p>
            <a:r>
              <a:rPr kumimoji="1" lang="ja-JP" altLang="en-US" dirty="0"/>
              <a:t>空間</a:t>
            </a:r>
            <a:r>
              <a:rPr kumimoji="1" lang="en-US" altLang="ja-JP" dirty="0"/>
              <a:t>-</a:t>
            </a:r>
            <a:r>
              <a:rPr kumimoji="1" lang="ja-JP" altLang="en-US" dirty="0"/>
              <a:t>時間勾配散布図での</a:t>
            </a:r>
            <a:r>
              <a:rPr kumimoji="1" lang="en-US" altLang="ja-JP" dirty="0"/>
              <a:t>LED</a:t>
            </a:r>
            <a:r>
              <a:rPr kumimoji="1" lang="ja-JP" altLang="en-US" dirty="0"/>
              <a:t>判定閾値について</a:t>
            </a:r>
            <a:endParaRPr kumimoji="1" lang="en-US" altLang="ja-JP" dirty="0"/>
          </a:p>
          <a:p>
            <a:pPr lvl="1"/>
            <a:r>
              <a:rPr lang="ja-JP" altLang="en-US" dirty="0"/>
              <a:t>機械学習を用いた</a:t>
            </a:r>
            <a:r>
              <a:rPr lang="en-US" altLang="ja-JP" dirty="0"/>
              <a:t>LED</a:t>
            </a:r>
            <a:r>
              <a:rPr lang="ja-JP" altLang="en-US" dirty="0"/>
              <a:t>判定を検討していく予定</a:t>
            </a:r>
            <a:endParaRPr lang="en-US" altLang="ja-JP" dirty="0"/>
          </a:p>
          <a:p>
            <a:r>
              <a:rPr kumimoji="1" lang="ja-JP" altLang="en-US" dirty="0"/>
              <a:t>プログラムの高速化</a:t>
            </a:r>
            <a:endParaRPr kumimoji="1" lang="en-US" altLang="ja-JP" dirty="0"/>
          </a:p>
          <a:p>
            <a:pPr lvl="1"/>
            <a:r>
              <a:rPr lang="ja-JP" altLang="en-US" dirty="0"/>
              <a:t>現在は</a:t>
            </a:r>
            <a:r>
              <a:rPr lang="en-US" altLang="ja-JP" dirty="0"/>
              <a:t>10</a:t>
            </a:r>
            <a:r>
              <a:rPr lang="ja-JP" altLang="en-US" dirty="0"/>
              <a:t>秒</a:t>
            </a:r>
            <a:r>
              <a:rPr lang="en-US" altLang="ja-JP" dirty="0"/>
              <a:t>~20</a:t>
            </a:r>
            <a:r>
              <a:rPr lang="ja-JP" altLang="en-US" dirty="0"/>
              <a:t>秒かかるため遅い</a:t>
            </a:r>
            <a:endParaRPr kumimoji="1" lang="en-US" altLang="ja-JP" dirty="0"/>
          </a:p>
        </p:txBody>
      </p:sp>
      <p:sp>
        <p:nvSpPr>
          <p:cNvPr id="3" name="スライド番号プレースホルダー 2">
            <a:extLst>
              <a:ext uri="{FF2B5EF4-FFF2-40B4-BE49-F238E27FC236}">
                <a16:creationId xmlns:a16="http://schemas.microsoft.com/office/drawing/2014/main" id="{058CCF24-8A17-483A-89B5-BC45F5E79980}"/>
              </a:ext>
            </a:extLst>
          </p:cNvPr>
          <p:cNvSpPr>
            <a:spLocks noGrp="1"/>
          </p:cNvSpPr>
          <p:nvPr>
            <p:ph type="sldNum" sz="quarter" idx="12"/>
          </p:nvPr>
        </p:nvSpPr>
        <p:spPr/>
        <p:txBody>
          <a:bodyPr/>
          <a:lstStyle/>
          <a:p>
            <a:fld id="{4611F9C2-6641-4325-A1B0-8726CAAFC082}" type="slidenum">
              <a:rPr kumimoji="1" lang="ja-JP" altLang="en-US" smtClean="0"/>
              <a:pPr/>
              <a:t>20</a:t>
            </a:fld>
            <a:endParaRPr kumimoji="1" lang="ja-JP" altLang="en-US" dirty="0"/>
          </a:p>
        </p:txBody>
      </p:sp>
      <p:sp>
        <p:nvSpPr>
          <p:cNvPr id="4" name="タイトル 3">
            <a:extLst>
              <a:ext uri="{FF2B5EF4-FFF2-40B4-BE49-F238E27FC236}">
                <a16:creationId xmlns:a16="http://schemas.microsoft.com/office/drawing/2014/main" id="{6FE879C7-A7B5-4C62-B1F8-C7F5CAB26800}"/>
              </a:ext>
            </a:extLst>
          </p:cNvPr>
          <p:cNvSpPr>
            <a:spLocks noGrp="1"/>
          </p:cNvSpPr>
          <p:nvPr>
            <p:ph type="title"/>
          </p:nvPr>
        </p:nvSpPr>
        <p:spPr/>
        <p:txBody>
          <a:bodyPr/>
          <a:lstStyle/>
          <a:p>
            <a:r>
              <a:rPr lang="ja-JP" altLang="en-US" dirty="0"/>
              <a:t>まとめと課題</a:t>
            </a:r>
            <a:endParaRPr kumimoji="1" lang="ja-JP" altLang="en-US" dirty="0"/>
          </a:p>
        </p:txBody>
      </p:sp>
    </p:spTree>
    <p:extLst>
      <p:ext uri="{BB962C8B-B14F-4D97-AF65-F5344CB8AC3E}">
        <p14:creationId xmlns:p14="http://schemas.microsoft.com/office/powerpoint/2010/main" val="4088976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6D9F21-5655-4C13-938A-62235CC2F976}"/>
              </a:ext>
            </a:extLst>
          </p:cNvPr>
          <p:cNvSpPr>
            <a:spLocks noGrp="1"/>
          </p:cNvSpPr>
          <p:nvPr>
            <p:ph type="ctrTitle"/>
          </p:nvPr>
        </p:nvSpPr>
        <p:spPr>
          <a:xfrm>
            <a:off x="685800" y="1815965"/>
            <a:ext cx="7772400" cy="1707923"/>
          </a:xfrm>
        </p:spPr>
        <p:txBody>
          <a:bodyPr/>
          <a:lstStyle/>
          <a:p>
            <a:r>
              <a:rPr kumimoji="1" lang="ja-JP" altLang="en-US" dirty="0"/>
              <a:t>ご清聴ありがとうございました</a:t>
            </a:r>
          </a:p>
        </p:txBody>
      </p:sp>
      <p:sp>
        <p:nvSpPr>
          <p:cNvPr id="3" name="字幕 2">
            <a:extLst>
              <a:ext uri="{FF2B5EF4-FFF2-40B4-BE49-F238E27FC236}">
                <a16:creationId xmlns:a16="http://schemas.microsoft.com/office/drawing/2014/main" id="{C43C4D79-E4E0-495F-87F8-DA803E68C713}"/>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0338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1C6FA466-B55E-4CA3-8DB3-9A1BEF591C59}"/>
              </a:ext>
            </a:extLst>
          </p:cNvPr>
          <p:cNvSpPr>
            <a:spLocks noGrp="1"/>
          </p:cNvSpPr>
          <p:nvPr>
            <p:ph idx="1"/>
          </p:nvPr>
        </p:nvSpPr>
        <p:spPr>
          <a:xfrm>
            <a:off x="258792" y="805776"/>
            <a:ext cx="8626416" cy="6052223"/>
          </a:xfrm>
        </p:spPr>
        <p:txBody>
          <a:bodyPr/>
          <a:lstStyle/>
          <a:p>
            <a:r>
              <a:rPr kumimoji="1" lang="ja-JP" altLang="en-US" dirty="0"/>
              <a:t>修士中間発表</a:t>
            </a:r>
            <a:endParaRPr kumimoji="1" lang="en-US" altLang="ja-JP" dirty="0"/>
          </a:p>
          <a:p>
            <a:pPr lvl="1"/>
            <a:r>
              <a:rPr lang="en-US" altLang="ja-JP" dirty="0"/>
              <a:t>LED</a:t>
            </a:r>
            <a:r>
              <a:rPr lang="ja-JP" altLang="en-US" dirty="0"/>
              <a:t>位置補正の自動化は平均フレーム数の増加につながるの？</a:t>
            </a:r>
            <a:endParaRPr lang="en-US" altLang="ja-JP" dirty="0"/>
          </a:p>
          <a:p>
            <a:pPr marL="457200" lvl="1" indent="0">
              <a:buNone/>
            </a:pPr>
            <a:r>
              <a:rPr kumimoji="1" lang="ja-JP" altLang="en-US" dirty="0"/>
              <a:t>⇒補正が完璧にできると仮定しているので、実用段階を考えるなら　自動化が必要という考え。</a:t>
            </a:r>
            <a:endParaRPr lang="en-US" altLang="ja-JP" dirty="0"/>
          </a:p>
          <a:p>
            <a:pPr marL="0" indent="0">
              <a:buNone/>
            </a:pPr>
            <a:endParaRPr kumimoji="1" lang="en-US" altLang="ja-JP" dirty="0"/>
          </a:p>
          <a:p>
            <a:r>
              <a:rPr lang="en-US" altLang="ja-JP" dirty="0"/>
              <a:t>ICETC</a:t>
            </a:r>
            <a:r>
              <a:rPr lang="ja-JP" altLang="en-US" dirty="0"/>
              <a:t>発表</a:t>
            </a:r>
            <a:endParaRPr lang="en-US" altLang="ja-JP" dirty="0"/>
          </a:p>
          <a:p>
            <a:pPr lvl="1"/>
            <a:r>
              <a:rPr lang="ja-JP" altLang="en-US" dirty="0"/>
              <a:t>送信機は新たに設置する必要がある？</a:t>
            </a:r>
            <a:endParaRPr lang="en-US" altLang="ja-JP" dirty="0"/>
          </a:p>
          <a:p>
            <a:pPr marL="457200" lvl="1" indent="0">
              <a:buNone/>
            </a:pPr>
            <a:r>
              <a:rPr lang="ja-JP" altLang="en-US" dirty="0"/>
              <a:t>⇒交差点や歩行者信号などが使える。　　　　　　　　　　　　　　路上以外にも工場の運搬ロボットなどへの応用も期待できる。</a:t>
            </a:r>
            <a:endParaRPr lang="en-US" altLang="ja-JP" dirty="0"/>
          </a:p>
          <a:p>
            <a:pPr lvl="1"/>
            <a:r>
              <a:rPr lang="ja-JP" altLang="en-US" dirty="0"/>
              <a:t>車両の速度を上げると必要な平均フレーム数は変わる？</a:t>
            </a:r>
            <a:endParaRPr lang="en-US" altLang="ja-JP" dirty="0"/>
          </a:p>
          <a:p>
            <a:pPr marL="457200" lvl="1" indent="0">
              <a:buNone/>
            </a:pPr>
            <a:r>
              <a:rPr lang="ja-JP" altLang="en-US" dirty="0"/>
              <a:t>⇒減る。ノイズの位置が大きくずれる分、平均したときにノイズが　小さくなりやすいと考えられる。</a:t>
            </a:r>
            <a:endParaRPr lang="en-US" altLang="ja-JP" dirty="0"/>
          </a:p>
          <a:p>
            <a:pPr marL="457200" lvl="1" indent="0">
              <a:buNone/>
            </a:pPr>
            <a:r>
              <a:rPr lang="ja-JP" altLang="en-US" dirty="0"/>
              <a:t>車両速度が２倍になっても、撮影速度が２倍になれば　　　　　　　得られる撮影画像はほぼ変化しない。</a:t>
            </a:r>
            <a:endParaRPr lang="en-US" altLang="ja-JP" dirty="0"/>
          </a:p>
          <a:p>
            <a:pPr marL="457200" lvl="1" indent="0">
              <a:buNone/>
            </a:pPr>
            <a:endParaRPr lang="en-US" altLang="ja-JP" dirty="0"/>
          </a:p>
          <a:p>
            <a:pPr lvl="1"/>
            <a:r>
              <a:rPr kumimoji="1" lang="ja-JP" altLang="en-US" dirty="0"/>
              <a:t>英語発表だったため、質問対応がうまく出来なかった。　　　　　質問の予想と解答の準備が不十分であった。要反省</a:t>
            </a:r>
            <a:endParaRPr kumimoji="1" lang="en-US" altLang="ja-JP" dirty="0"/>
          </a:p>
          <a:p>
            <a:pPr lvl="1"/>
            <a:endParaRPr kumimoji="1" lang="ja-JP" altLang="en-US" dirty="0"/>
          </a:p>
        </p:txBody>
      </p:sp>
      <p:sp>
        <p:nvSpPr>
          <p:cNvPr id="3" name="スライド番号プレースホルダー 2">
            <a:extLst>
              <a:ext uri="{FF2B5EF4-FFF2-40B4-BE49-F238E27FC236}">
                <a16:creationId xmlns:a16="http://schemas.microsoft.com/office/drawing/2014/main" id="{81951923-50CE-49F1-8127-77DB711EA5E1}"/>
              </a:ext>
            </a:extLst>
          </p:cNvPr>
          <p:cNvSpPr>
            <a:spLocks noGrp="1"/>
          </p:cNvSpPr>
          <p:nvPr>
            <p:ph type="sldNum" sz="quarter" idx="12"/>
          </p:nvPr>
        </p:nvSpPr>
        <p:spPr/>
        <p:txBody>
          <a:bodyPr/>
          <a:lstStyle/>
          <a:p>
            <a:fld id="{4611F9C2-6641-4325-A1B0-8726CAAFC082}" type="slidenum">
              <a:rPr kumimoji="1" lang="ja-JP" altLang="en-US" smtClean="0"/>
              <a:pPr/>
              <a:t>22</a:t>
            </a:fld>
            <a:endParaRPr kumimoji="1" lang="ja-JP" altLang="en-US" dirty="0"/>
          </a:p>
        </p:txBody>
      </p:sp>
      <p:sp>
        <p:nvSpPr>
          <p:cNvPr id="4" name="タイトル 3">
            <a:extLst>
              <a:ext uri="{FF2B5EF4-FFF2-40B4-BE49-F238E27FC236}">
                <a16:creationId xmlns:a16="http://schemas.microsoft.com/office/drawing/2014/main" id="{745BAF01-074E-44B6-A3BF-2264D2143EF3}"/>
              </a:ext>
            </a:extLst>
          </p:cNvPr>
          <p:cNvSpPr>
            <a:spLocks noGrp="1"/>
          </p:cNvSpPr>
          <p:nvPr>
            <p:ph type="title"/>
          </p:nvPr>
        </p:nvSpPr>
        <p:spPr/>
        <p:txBody>
          <a:bodyPr/>
          <a:lstStyle/>
          <a:p>
            <a:r>
              <a:rPr kumimoji="1" lang="ja-JP" altLang="en-US" dirty="0"/>
              <a:t>発表の振り返り</a:t>
            </a:r>
          </a:p>
        </p:txBody>
      </p:sp>
    </p:spTree>
    <p:extLst>
      <p:ext uri="{BB962C8B-B14F-4D97-AF65-F5344CB8AC3E}">
        <p14:creationId xmlns:p14="http://schemas.microsoft.com/office/powerpoint/2010/main" val="882772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7EA70B-3CDD-4C34-A22E-7C11FBD666E3}"/>
              </a:ext>
            </a:extLst>
          </p:cNvPr>
          <p:cNvSpPr>
            <a:spLocks noGrp="1"/>
          </p:cNvSpPr>
          <p:nvPr>
            <p:ph type="title"/>
          </p:nvPr>
        </p:nvSpPr>
        <p:spPr/>
        <p:txBody>
          <a:bodyPr/>
          <a:lstStyle/>
          <a:p>
            <a:pPr algn="ctr"/>
            <a:r>
              <a:rPr kumimoji="1" lang="ja-JP" altLang="en-US" dirty="0"/>
              <a:t>捕捉スライド</a:t>
            </a:r>
          </a:p>
        </p:txBody>
      </p:sp>
      <p:sp>
        <p:nvSpPr>
          <p:cNvPr id="3" name="テキスト プレースホルダー 2">
            <a:extLst>
              <a:ext uri="{FF2B5EF4-FFF2-40B4-BE49-F238E27FC236}">
                <a16:creationId xmlns:a16="http://schemas.microsoft.com/office/drawing/2014/main" id="{6FB0D50C-9334-4A3D-A365-9E6327DC291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B9AD302-AC4A-4F24-ABA8-8E78349A3240}"/>
              </a:ext>
            </a:extLst>
          </p:cNvPr>
          <p:cNvSpPr>
            <a:spLocks noGrp="1"/>
          </p:cNvSpPr>
          <p:nvPr>
            <p:ph type="sldNum" sz="quarter" idx="12"/>
          </p:nvPr>
        </p:nvSpPr>
        <p:spPr/>
        <p:txBody>
          <a:bodyPr/>
          <a:lstStyle/>
          <a:p>
            <a:fld id="{4611F9C2-6641-4325-A1B0-8726CAAFC082}" type="slidenum">
              <a:rPr kumimoji="1" lang="ja-JP" altLang="en-US" smtClean="0"/>
              <a:t>23</a:t>
            </a:fld>
            <a:endParaRPr kumimoji="1" lang="ja-JP" altLang="en-US"/>
          </a:p>
        </p:txBody>
      </p:sp>
    </p:spTree>
    <p:extLst>
      <p:ext uri="{BB962C8B-B14F-4D97-AF65-F5344CB8AC3E}">
        <p14:creationId xmlns:p14="http://schemas.microsoft.com/office/powerpoint/2010/main" val="577826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t>送信機に</a:t>
            </a:r>
            <a:r>
              <a:rPr kumimoji="1" lang="en-US" altLang="ja-JP" dirty="0"/>
              <a:t>LED</a:t>
            </a:r>
            <a:r>
              <a:rPr kumimoji="1" lang="ja-JP" altLang="en-US" dirty="0"/>
              <a:t>アレイ，受信機に高速度カメラを用いた</a:t>
            </a:r>
            <a:endParaRPr lang="en-US" altLang="ja-JP" dirty="0"/>
          </a:p>
          <a:p>
            <a:r>
              <a:rPr kumimoji="1" lang="ja-JP" altLang="en-US" dirty="0"/>
              <a:t>送信データは</a:t>
            </a:r>
            <a:r>
              <a:rPr kumimoji="1" lang="en-US" altLang="ja-JP" dirty="0"/>
              <a:t>OOK</a:t>
            </a:r>
            <a:r>
              <a:rPr lang="ja-JP" altLang="en-US" dirty="0"/>
              <a:t>変調を行った</a:t>
            </a:r>
            <a:endParaRPr lang="en-US" altLang="ja-JP" dirty="0"/>
          </a:p>
          <a:p>
            <a:r>
              <a:rPr kumimoji="1" lang="ja-JP" altLang="en-US" dirty="0"/>
              <a:t>送信機</a:t>
            </a:r>
            <a:r>
              <a:rPr kumimoji="1" lang="en-US" altLang="ja-JP" dirty="0"/>
              <a:t>LED</a:t>
            </a:r>
            <a:r>
              <a:rPr kumimoji="1" lang="ja-JP" altLang="en-US" dirty="0"/>
              <a:t>アレイは以下の</a:t>
            </a:r>
            <a:r>
              <a:rPr kumimoji="1" lang="en-US" altLang="ja-JP" dirty="0"/>
              <a:t>2</a:t>
            </a:r>
            <a:r>
              <a:rPr kumimoji="1" lang="ja-JP" altLang="en-US" dirty="0"/>
              <a:t>パターンで分割し点灯させた</a:t>
            </a:r>
            <a:endParaRPr kumimoji="1" lang="en-US" altLang="ja-JP" dirty="0"/>
          </a:p>
          <a:p>
            <a:pPr lvl="1"/>
            <a:r>
              <a:rPr lang="en-US" altLang="ja-JP" dirty="0"/>
              <a:t>LED2x2</a:t>
            </a:r>
            <a:r>
              <a:rPr lang="ja-JP" altLang="en-US" dirty="0"/>
              <a:t>個を</a:t>
            </a:r>
            <a:r>
              <a:rPr lang="en-US" altLang="ja-JP" dirty="0"/>
              <a:t>1</a:t>
            </a:r>
            <a:r>
              <a:rPr lang="ja-JP" altLang="en-US" dirty="0"/>
              <a:t>ブロックとした</a:t>
            </a:r>
            <a:r>
              <a:rPr lang="en-US" altLang="ja-JP" dirty="0"/>
              <a:t>64bit</a:t>
            </a:r>
            <a:r>
              <a:rPr lang="ja-JP" altLang="en-US" dirty="0"/>
              <a:t>アレイ</a:t>
            </a:r>
            <a:endParaRPr lang="en-US" altLang="ja-JP" dirty="0"/>
          </a:p>
          <a:p>
            <a:pPr marL="457200" lvl="1" indent="0">
              <a:buNone/>
            </a:pPr>
            <a:r>
              <a:rPr lang="ja-JP" altLang="en-US" dirty="0"/>
              <a:t>（データ量は少ないが，</a:t>
            </a:r>
            <a:r>
              <a:rPr lang="en-US" altLang="ja-JP" dirty="0"/>
              <a:t>LED</a:t>
            </a:r>
            <a:r>
              <a:rPr lang="ja-JP" altLang="en-US" dirty="0"/>
              <a:t>の捕捉が容易）</a:t>
            </a:r>
            <a:endParaRPr lang="en-US" altLang="ja-JP" dirty="0"/>
          </a:p>
          <a:p>
            <a:pPr lvl="1"/>
            <a:r>
              <a:rPr kumimoji="1" lang="en-US" altLang="ja-JP" dirty="0"/>
              <a:t>LED1</a:t>
            </a:r>
            <a:r>
              <a:rPr kumimoji="1" lang="ja-JP" altLang="en-US" dirty="0"/>
              <a:t>個を別々とした</a:t>
            </a:r>
            <a:r>
              <a:rPr kumimoji="1" lang="en-US" altLang="ja-JP" dirty="0"/>
              <a:t>256bit</a:t>
            </a:r>
            <a:r>
              <a:rPr kumimoji="1" lang="ja-JP" altLang="en-US" dirty="0"/>
              <a:t>アレイ</a:t>
            </a:r>
            <a:endParaRPr kumimoji="1" lang="en-US" altLang="ja-JP" dirty="0"/>
          </a:p>
          <a:p>
            <a:pPr marL="457200" lvl="1" indent="0">
              <a:buNone/>
            </a:pPr>
            <a:r>
              <a:rPr lang="ja-JP" altLang="en-US" dirty="0"/>
              <a:t>（</a:t>
            </a:r>
            <a:r>
              <a:rPr kumimoji="1" lang="ja-JP" altLang="en-US" dirty="0"/>
              <a:t>データ量は多いが，</a:t>
            </a:r>
            <a:r>
              <a:rPr lang="en-US" altLang="ja-JP" dirty="0"/>
              <a:t> LED</a:t>
            </a:r>
            <a:r>
              <a:rPr lang="ja-JP" altLang="en-US" dirty="0"/>
              <a:t>の捕捉が難）</a:t>
            </a:r>
            <a:endParaRPr kumimoji="1" lang="en-US" altLang="ja-JP" dirty="0"/>
          </a:p>
          <a:p>
            <a:pPr lvl="1"/>
            <a:endParaRPr kumimoji="1" lang="en-US" altLang="ja-JP"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実験内容</a:t>
            </a:r>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24</a:t>
            </a:fld>
            <a:endParaRPr kumimoji="1" lang="ja-JP" altLang="en-US" dirty="0"/>
          </a:p>
        </p:txBody>
      </p:sp>
      <p:graphicFrame>
        <p:nvGraphicFramePr>
          <p:cNvPr id="5" name="表 5">
            <a:extLst>
              <a:ext uri="{FF2B5EF4-FFF2-40B4-BE49-F238E27FC236}">
                <a16:creationId xmlns:a16="http://schemas.microsoft.com/office/drawing/2014/main" id="{C952A953-219B-4567-B29A-C92C5CA20B1C}"/>
              </a:ext>
            </a:extLst>
          </p:cNvPr>
          <p:cNvGraphicFramePr>
            <a:graphicFrameLocks noGrp="1"/>
          </p:cNvGraphicFramePr>
          <p:nvPr/>
        </p:nvGraphicFramePr>
        <p:xfrm>
          <a:off x="6024390" y="4154570"/>
          <a:ext cx="2724244" cy="2463810"/>
        </p:xfrm>
        <a:graphic>
          <a:graphicData uri="http://schemas.openxmlformats.org/drawingml/2006/table">
            <a:tbl>
              <a:tblPr firstRow="1" bandRow="1">
                <a:tableStyleId>{5940675A-B579-460E-94D1-54222C63F5DA}</a:tableStyleId>
              </a:tblPr>
              <a:tblGrid>
                <a:gridCol w="1362122">
                  <a:extLst>
                    <a:ext uri="{9D8B030D-6E8A-4147-A177-3AD203B41FA5}">
                      <a16:colId xmlns:a16="http://schemas.microsoft.com/office/drawing/2014/main" val="432297810"/>
                    </a:ext>
                  </a:extLst>
                </a:gridCol>
                <a:gridCol w="1362122">
                  <a:extLst>
                    <a:ext uri="{9D8B030D-6E8A-4147-A177-3AD203B41FA5}">
                      <a16:colId xmlns:a16="http://schemas.microsoft.com/office/drawing/2014/main" val="1756635863"/>
                    </a:ext>
                  </a:extLst>
                </a:gridCol>
              </a:tblGrid>
              <a:tr h="308430">
                <a:tc>
                  <a:txBody>
                    <a:bodyPr/>
                    <a:lstStyle/>
                    <a:p>
                      <a:pPr algn="ctr"/>
                      <a:r>
                        <a:rPr kumimoji="1" lang="ja-JP" altLang="en-US" sz="1400" b="1" dirty="0"/>
                        <a:t>受信機</a:t>
                      </a:r>
                      <a:endParaRPr kumimoji="1" lang="en-US" altLang="ja-JP" sz="1400" b="1" dirty="0"/>
                    </a:p>
                  </a:txBody>
                  <a:tcPr/>
                </a:tc>
                <a:tc>
                  <a:txBody>
                    <a:bodyPr/>
                    <a:lstStyle/>
                    <a:p>
                      <a:pPr algn="ctr"/>
                      <a:r>
                        <a:rPr kumimoji="1" lang="ja-JP" altLang="en-US" sz="1400" b="1" dirty="0"/>
                        <a:t>高速度カメラ</a:t>
                      </a:r>
                      <a:endParaRPr kumimoji="1" lang="en-US" altLang="ja-JP" sz="1400" b="1" dirty="0"/>
                    </a:p>
                  </a:txBody>
                  <a:tcPr/>
                </a:tc>
                <a:extLst>
                  <a:ext uri="{0D108BD9-81ED-4DB2-BD59-A6C34878D82A}">
                    <a16:rowId xmlns:a16="http://schemas.microsoft.com/office/drawing/2014/main" val="1632386925"/>
                  </a:ext>
                </a:extLst>
              </a:tr>
              <a:tr h="308430">
                <a:tc>
                  <a:txBody>
                    <a:bodyPr/>
                    <a:lstStyle/>
                    <a:p>
                      <a:pPr algn="ctr"/>
                      <a:r>
                        <a:rPr kumimoji="1" lang="ja-JP" altLang="en-US" sz="1400" b="1" dirty="0"/>
                        <a:t>送信機</a:t>
                      </a:r>
                      <a:endParaRPr kumimoji="1" lang="en-US" altLang="ja-JP" sz="1400" b="1" dirty="0"/>
                    </a:p>
                  </a:txBody>
                  <a:tcPr/>
                </a:tc>
                <a:tc>
                  <a:txBody>
                    <a:bodyPr/>
                    <a:lstStyle/>
                    <a:p>
                      <a:pPr algn="ctr"/>
                      <a:r>
                        <a:rPr kumimoji="1" lang="en-US" altLang="ja-JP" sz="1400" b="1" dirty="0"/>
                        <a:t>LED</a:t>
                      </a:r>
                      <a:r>
                        <a:rPr kumimoji="1" lang="ja-JP" altLang="en-US" sz="1400" b="1" dirty="0"/>
                        <a:t>アレイ</a:t>
                      </a:r>
                      <a:endParaRPr kumimoji="1" lang="en-US" altLang="ja-JP" sz="1400" b="1" dirty="0"/>
                    </a:p>
                  </a:txBody>
                  <a:tcPr/>
                </a:tc>
                <a:extLst>
                  <a:ext uri="{0D108BD9-81ED-4DB2-BD59-A6C34878D82A}">
                    <a16:rowId xmlns:a16="http://schemas.microsoft.com/office/drawing/2014/main" val="3346374874"/>
                  </a:ext>
                </a:extLst>
              </a:tr>
              <a:tr h="308430">
                <a:tc>
                  <a:txBody>
                    <a:bodyPr/>
                    <a:lstStyle/>
                    <a:p>
                      <a:pPr algn="ctr"/>
                      <a:r>
                        <a:rPr kumimoji="1" lang="en-US" altLang="ja-JP" sz="1400" b="1" dirty="0"/>
                        <a:t>F</a:t>
                      </a:r>
                      <a:r>
                        <a:rPr kumimoji="1" lang="ja-JP" altLang="en-US" sz="1400" b="1" dirty="0"/>
                        <a:t>値</a:t>
                      </a:r>
                      <a:endParaRPr kumimoji="1" lang="en-US" altLang="ja-JP" sz="1400" b="1" dirty="0"/>
                    </a:p>
                  </a:txBody>
                  <a:tcPr/>
                </a:tc>
                <a:tc>
                  <a:txBody>
                    <a:bodyPr/>
                    <a:lstStyle/>
                    <a:p>
                      <a:pPr algn="ctr"/>
                      <a:r>
                        <a:rPr kumimoji="1" lang="en-US" altLang="ja-JP" sz="1400" b="1" dirty="0"/>
                        <a:t>16</a:t>
                      </a:r>
                    </a:p>
                  </a:txBody>
                  <a:tcPr/>
                </a:tc>
                <a:extLst>
                  <a:ext uri="{0D108BD9-81ED-4DB2-BD59-A6C34878D82A}">
                    <a16:rowId xmlns:a16="http://schemas.microsoft.com/office/drawing/2014/main" val="113809042"/>
                  </a:ext>
                </a:extLst>
              </a:tr>
              <a:tr h="308430">
                <a:tc>
                  <a:txBody>
                    <a:bodyPr/>
                    <a:lstStyle/>
                    <a:p>
                      <a:pPr algn="ctr"/>
                      <a:r>
                        <a:rPr kumimoji="1" lang="en-US" altLang="ja-JP" sz="1400" b="1" dirty="0"/>
                        <a:t>LED</a:t>
                      </a:r>
                      <a:r>
                        <a:rPr kumimoji="1" lang="ja-JP" altLang="en-US" sz="1400" b="1" dirty="0"/>
                        <a:t>表示速度</a:t>
                      </a:r>
                    </a:p>
                  </a:txBody>
                  <a:tcPr/>
                </a:tc>
                <a:tc>
                  <a:txBody>
                    <a:bodyPr/>
                    <a:lstStyle/>
                    <a:p>
                      <a:pPr algn="ctr"/>
                      <a:r>
                        <a:rPr kumimoji="1" lang="en-US" altLang="ja-JP" sz="1400" b="1" dirty="0">
                          <a:solidFill>
                            <a:schemeClr val="tx1"/>
                          </a:solidFill>
                        </a:rPr>
                        <a:t>1000Hz</a:t>
                      </a:r>
                      <a:endParaRPr kumimoji="1" lang="ja-JP" altLang="en-US" sz="1400" b="1" dirty="0">
                        <a:solidFill>
                          <a:schemeClr val="tx1"/>
                        </a:solidFill>
                      </a:endParaRPr>
                    </a:p>
                  </a:txBody>
                  <a:tcPr/>
                </a:tc>
                <a:extLst>
                  <a:ext uri="{0D108BD9-81ED-4DB2-BD59-A6C34878D82A}">
                    <a16:rowId xmlns:a16="http://schemas.microsoft.com/office/drawing/2014/main" val="3531874267"/>
                  </a:ext>
                </a:extLst>
              </a:tr>
              <a:tr h="308430">
                <a:tc>
                  <a:txBody>
                    <a:bodyPr/>
                    <a:lstStyle/>
                    <a:p>
                      <a:pPr algn="ctr"/>
                      <a:r>
                        <a:rPr kumimoji="1" lang="ja-JP" altLang="en-US" sz="1400" b="1" dirty="0"/>
                        <a:t>撮影速度</a:t>
                      </a:r>
                    </a:p>
                  </a:txBody>
                  <a:tcPr/>
                </a:tc>
                <a:tc>
                  <a:txBody>
                    <a:bodyPr/>
                    <a:lstStyle/>
                    <a:p>
                      <a:pPr algn="ctr"/>
                      <a:r>
                        <a:rPr kumimoji="1" lang="en-US" altLang="ja-JP" sz="1400" b="1" dirty="0">
                          <a:solidFill>
                            <a:schemeClr val="tx1"/>
                          </a:solidFill>
                        </a:rPr>
                        <a:t>2000fps</a:t>
                      </a:r>
                      <a:endParaRPr kumimoji="1" lang="ja-JP" altLang="en-US" sz="1400" b="1" dirty="0">
                        <a:solidFill>
                          <a:schemeClr val="tx1"/>
                        </a:solidFill>
                      </a:endParaRPr>
                    </a:p>
                  </a:txBody>
                  <a:tcPr/>
                </a:tc>
                <a:extLst>
                  <a:ext uri="{0D108BD9-81ED-4DB2-BD59-A6C34878D82A}">
                    <a16:rowId xmlns:a16="http://schemas.microsoft.com/office/drawing/2014/main" val="2629730710"/>
                  </a:ext>
                </a:extLst>
              </a:tr>
              <a:tr h="308430">
                <a:tc>
                  <a:txBody>
                    <a:bodyPr/>
                    <a:lstStyle/>
                    <a:p>
                      <a:pPr algn="ctr"/>
                      <a:r>
                        <a:rPr kumimoji="1" lang="ja-JP" altLang="en-US" sz="1400" b="1" dirty="0"/>
                        <a:t>受信解像度</a:t>
                      </a:r>
                    </a:p>
                  </a:txBody>
                  <a:tcPr/>
                </a:tc>
                <a:tc>
                  <a:txBody>
                    <a:bodyPr/>
                    <a:lstStyle/>
                    <a:p>
                      <a:pPr algn="ctr"/>
                      <a:r>
                        <a:rPr kumimoji="1" lang="en-US" altLang="ja-JP" sz="1400" b="1" dirty="0">
                          <a:solidFill>
                            <a:schemeClr val="tx1"/>
                          </a:solidFill>
                        </a:rPr>
                        <a:t>512×512</a:t>
                      </a:r>
                      <a:endParaRPr kumimoji="1" lang="ja-JP" altLang="en-US" sz="1400" b="1" dirty="0">
                        <a:solidFill>
                          <a:schemeClr val="tx1"/>
                        </a:solidFill>
                      </a:endParaRPr>
                    </a:p>
                  </a:txBody>
                  <a:tcPr/>
                </a:tc>
                <a:extLst>
                  <a:ext uri="{0D108BD9-81ED-4DB2-BD59-A6C34878D82A}">
                    <a16:rowId xmlns:a16="http://schemas.microsoft.com/office/drawing/2014/main" val="1408354219"/>
                  </a:ext>
                </a:extLst>
              </a:tr>
              <a:tr h="3084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撮影距離</a:t>
                      </a:r>
                    </a:p>
                  </a:txBody>
                  <a:tcPr/>
                </a:tc>
                <a:tc>
                  <a:txBody>
                    <a:bodyPr/>
                    <a:lstStyle/>
                    <a:p>
                      <a:pPr algn="ctr"/>
                      <a:r>
                        <a:rPr kumimoji="1" lang="en-US" altLang="ja-JP" sz="1400" b="1" dirty="0">
                          <a:solidFill>
                            <a:schemeClr val="tx1"/>
                          </a:solidFill>
                        </a:rPr>
                        <a:t>5m</a:t>
                      </a:r>
                      <a:endParaRPr kumimoji="1" lang="ja-JP" altLang="en-US" sz="1400" b="1" dirty="0">
                        <a:solidFill>
                          <a:schemeClr val="tx1"/>
                        </a:solidFill>
                      </a:endParaRPr>
                    </a:p>
                  </a:txBody>
                  <a:tcPr/>
                </a:tc>
                <a:extLst>
                  <a:ext uri="{0D108BD9-81ED-4DB2-BD59-A6C34878D82A}">
                    <a16:rowId xmlns:a16="http://schemas.microsoft.com/office/drawing/2014/main" val="4056546529"/>
                  </a:ext>
                </a:extLst>
              </a:tr>
              <a:tr h="2142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車両速度</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solidFill>
                        </a:rPr>
                        <a:t>25km/h</a:t>
                      </a:r>
                      <a:endParaRPr kumimoji="1" lang="ja-JP" altLang="en-US" sz="1400" b="1" dirty="0">
                        <a:solidFill>
                          <a:schemeClr val="tx1"/>
                        </a:solidFill>
                      </a:endParaRPr>
                    </a:p>
                  </a:txBody>
                  <a:tcPr/>
                </a:tc>
                <a:extLst>
                  <a:ext uri="{0D108BD9-81ED-4DB2-BD59-A6C34878D82A}">
                    <a16:rowId xmlns:a16="http://schemas.microsoft.com/office/drawing/2014/main" val="1868574623"/>
                  </a:ext>
                </a:extLst>
              </a:tr>
            </a:tbl>
          </a:graphicData>
        </a:graphic>
      </p:graphicFrame>
      <p:sp>
        <p:nvSpPr>
          <p:cNvPr id="13" name="テキスト ボックス 12">
            <a:extLst>
              <a:ext uri="{FF2B5EF4-FFF2-40B4-BE49-F238E27FC236}">
                <a16:creationId xmlns:a16="http://schemas.microsoft.com/office/drawing/2014/main" id="{2FD47F6C-858A-40F4-8EBA-9E7288845025}"/>
              </a:ext>
            </a:extLst>
          </p:cNvPr>
          <p:cNvSpPr txBox="1"/>
          <p:nvPr/>
        </p:nvSpPr>
        <p:spPr>
          <a:xfrm>
            <a:off x="6061206" y="3879575"/>
            <a:ext cx="2650612" cy="307777"/>
          </a:xfrm>
          <a:prstGeom prst="rect">
            <a:avLst/>
          </a:prstGeom>
          <a:noFill/>
        </p:spPr>
        <p:txBody>
          <a:bodyPr wrap="square" rtlCol="0">
            <a:spAutoFit/>
          </a:bodyPr>
          <a:lstStyle/>
          <a:p>
            <a:pPr algn="ctr"/>
            <a:r>
              <a:rPr kumimoji="1" lang="ja-JP" altLang="en-US" sz="1400" b="1" dirty="0"/>
              <a:t>実験諸元</a:t>
            </a:r>
          </a:p>
        </p:txBody>
      </p:sp>
      <p:grpSp>
        <p:nvGrpSpPr>
          <p:cNvPr id="45" name="グループ化 44">
            <a:extLst>
              <a:ext uri="{FF2B5EF4-FFF2-40B4-BE49-F238E27FC236}">
                <a16:creationId xmlns:a16="http://schemas.microsoft.com/office/drawing/2014/main" id="{E3640B6F-F2BE-44BD-A079-8D9FC7C65F01}"/>
              </a:ext>
            </a:extLst>
          </p:cNvPr>
          <p:cNvGrpSpPr>
            <a:grpSpLocks noChangeAspect="1"/>
          </p:cNvGrpSpPr>
          <p:nvPr/>
        </p:nvGrpSpPr>
        <p:grpSpPr>
          <a:xfrm>
            <a:off x="5999504" y="2152487"/>
            <a:ext cx="2774016" cy="1840066"/>
            <a:chOff x="5781954" y="2414933"/>
            <a:chExt cx="2158493" cy="1431776"/>
          </a:xfrm>
        </p:grpSpPr>
        <p:pic>
          <p:nvPicPr>
            <p:cNvPr id="37" name="図 36">
              <a:extLst>
                <a:ext uri="{FF2B5EF4-FFF2-40B4-BE49-F238E27FC236}">
                  <a16:creationId xmlns:a16="http://schemas.microsoft.com/office/drawing/2014/main" id="{5579C57C-AB3D-4EFF-ADA2-4FA90DBEB8F5}"/>
                </a:ext>
              </a:extLst>
            </p:cNvPr>
            <p:cNvPicPr>
              <a:picLocks noChangeAspect="1"/>
            </p:cNvPicPr>
            <p:nvPr/>
          </p:nvPicPr>
          <p:blipFill rotWithShape="1">
            <a:blip r:embed="rId2">
              <a:extLst>
                <a:ext uri="{28A0092B-C50C-407E-A947-70E740481C1C}">
                  <a14:useLocalDpi xmlns:a14="http://schemas.microsoft.com/office/drawing/2010/main" val="0"/>
                </a:ext>
              </a:extLst>
            </a:blip>
            <a:srcRect l="8070" r="51125"/>
            <a:stretch/>
          </p:blipFill>
          <p:spPr>
            <a:xfrm rot="10800000">
              <a:off x="5781954" y="2893619"/>
              <a:ext cx="2158493" cy="878881"/>
            </a:xfrm>
            <a:prstGeom prst="rect">
              <a:avLst/>
            </a:prstGeom>
          </p:spPr>
        </p:pic>
        <p:pic>
          <p:nvPicPr>
            <p:cNvPr id="38" name="図 37">
              <a:extLst>
                <a:ext uri="{FF2B5EF4-FFF2-40B4-BE49-F238E27FC236}">
                  <a16:creationId xmlns:a16="http://schemas.microsoft.com/office/drawing/2014/main" id="{6B6616BD-1AA5-4EB9-93B9-ED882B0B6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269309" y="3102193"/>
              <a:ext cx="767471" cy="744516"/>
            </a:xfrm>
            <a:prstGeom prst="rect">
              <a:avLst/>
            </a:prstGeom>
          </p:spPr>
        </p:pic>
        <p:pic>
          <p:nvPicPr>
            <p:cNvPr id="39" name="図 38">
              <a:extLst>
                <a:ext uri="{FF2B5EF4-FFF2-40B4-BE49-F238E27FC236}">
                  <a16:creationId xmlns:a16="http://schemas.microsoft.com/office/drawing/2014/main" id="{3103FEF1-6495-4D23-A315-F08CF6BB4376}"/>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6725365" y="2414933"/>
              <a:ext cx="310377" cy="313069"/>
            </a:xfrm>
            <a:prstGeom prst="rect">
              <a:avLst/>
            </a:prstGeom>
          </p:spPr>
        </p:pic>
        <p:cxnSp>
          <p:nvCxnSpPr>
            <p:cNvPr id="40" name="直線矢印コネクタ 39">
              <a:extLst>
                <a:ext uri="{FF2B5EF4-FFF2-40B4-BE49-F238E27FC236}">
                  <a16:creationId xmlns:a16="http://schemas.microsoft.com/office/drawing/2014/main" id="{59F395A8-2FD6-4698-95C0-6FCE4ACD0604}"/>
                </a:ext>
              </a:extLst>
            </p:cNvPr>
            <p:cNvCxnSpPr>
              <a:cxnSpLocks/>
            </p:cNvCxnSpPr>
            <p:nvPr/>
          </p:nvCxnSpPr>
          <p:spPr>
            <a:xfrm>
              <a:off x="7071533" y="3471074"/>
              <a:ext cx="726344"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1" name="フリーフォーム: 図形 40">
              <a:extLst>
                <a:ext uri="{FF2B5EF4-FFF2-40B4-BE49-F238E27FC236}">
                  <a16:creationId xmlns:a16="http://schemas.microsoft.com/office/drawing/2014/main" id="{954752ED-B977-4447-9F17-EE7B1EA609E3}"/>
                </a:ext>
              </a:extLst>
            </p:cNvPr>
            <p:cNvSpPr/>
            <p:nvPr/>
          </p:nvSpPr>
          <p:spPr>
            <a:xfrm rot="10800000">
              <a:off x="6567545" y="3126751"/>
              <a:ext cx="170998" cy="278761"/>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2" name="直線矢印コネクタ 41">
              <a:extLst>
                <a:ext uri="{FF2B5EF4-FFF2-40B4-BE49-F238E27FC236}">
                  <a16:creationId xmlns:a16="http://schemas.microsoft.com/office/drawing/2014/main" id="{06B251E0-5B59-4C77-A1D4-BD5D3DA2906C}"/>
                </a:ext>
              </a:extLst>
            </p:cNvPr>
            <p:cNvCxnSpPr>
              <a:cxnSpLocks/>
            </p:cNvCxnSpPr>
            <p:nvPr/>
          </p:nvCxnSpPr>
          <p:spPr>
            <a:xfrm flipH="1">
              <a:off x="6642933" y="2718622"/>
              <a:ext cx="225973" cy="40505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grpSp>
        <p:nvGrpSpPr>
          <p:cNvPr id="10" name="グループ化 9">
            <a:extLst>
              <a:ext uri="{FF2B5EF4-FFF2-40B4-BE49-F238E27FC236}">
                <a16:creationId xmlns:a16="http://schemas.microsoft.com/office/drawing/2014/main" id="{E375B335-CA68-4AE1-9F42-A5C5CEA11E27}"/>
              </a:ext>
            </a:extLst>
          </p:cNvPr>
          <p:cNvGrpSpPr>
            <a:grpSpLocks noChangeAspect="1"/>
          </p:cNvGrpSpPr>
          <p:nvPr/>
        </p:nvGrpSpPr>
        <p:grpSpPr>
          <a:xfrm>
            <a:off x="545169" y="4196224"/>
            <a:ext cx="2160000" cy="2131465"/>
            <a:chOff x="384050" y="3330565"/>
            <a:chExt cx="2520000" cy="2486709"/>
          </a:xfrm>
        </p:grpSpPr>
        <p:pic>
          <p:nvPicPr>
            <p:cNvPr id="8" name="図 7">
              <a:extLst>
                <a:ext uri="{FF2B5EF4-FFF2-40B4-BE49-F238E27FC236}">
                  <a16:creationId xmlns:a16="http://schemas.microsoft.com/office/drawing/2014/main" id="{CBB19266-4179-4AFC-912E-3B10A27EF407}"/>
                </a:ext>
              </a:extLst>
            </p:cNvPr>
            <p:cNvPicPr>
              <a:picLocks noChangeAspect="1"/>
            </p:cNvPicPr>
            <p:nvPr/>
          </p:nvPicPr>
          <p:blipFill rotWithShape="1">
            <a:blip r:embed="rId5">
              <a:extLst>
                <a:ext uri="{28A0092B-C50C-407E-A947-70E740481C1C}">
                  <a14:useLocalDpi xmlns:a14="http://schemas.microsoft.com/office/drawing/2010/main" val="0"/>
                </a:ext>
              </a:extLst>
            </a:blip>
            <a:srcRect l="17868" t="12225" r="11451" b="18028"/>
            <a:stretch/>
          </p:blipFill>
          <p:spPr>
            <a:xfrm>
              <a:off x="384050" y="3330565"/>
              <a:ext cx="2520000" cy="2486709"/>
            </a:xfrm>
            <a:prstGeom prst="rect">
              <a:avLst/>
            </a:prstGeom>
          </p:spPr>
        </p:pic>
        <p:sp>
          <p:nvSpPr>
            <p:cNvPr id="28" name="正方形/長方形 27">
              <a:extLst>
                <a:ext uri="{FF2B5EF4-FFF2-40B4-BE49-F238E27FC236}">
                  <a16:creationId xmlns:a16="http://schemas.microsoft.com/office/drawing/2014/main" id="{E977FC3D-55CB-49B0-8A39-215D2F672AC9}"/>
                </a:ext>
              </a:extLst>
            </p:cNvPr>
            <p:cNvSpPr/>
            <p:nvPr/>
          </p:nvSpPr>
          <p:spPr>
            <a:xfrm>
              <a:off x="2524259" y="3443864"/>
              <a:ext cx="241914" cy="24376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D08D9806-7FAD-4079-AF9A-90F7010D3282}"/>
              </a:ext>
            </a:extLst>
          </p:cNvPr>
          <p:cNvGrpSpPr>
            <a:grpSpLocks noChangeAspect="1"/>
          </p:cNvGrpSpPr>
          <p:nvPr/>
        </p:nvGrpSpPr>
        <p:grpSpPr>
          <a:xfrm>
            <a:off x="3328671" y="4196224"/>
            <a:ext cx="2160000" cy="2127174"/>
            <a:chOff x="3157922" y="3330565"/>
            <a:chExt cx="2520000" cy="2481703"/>
          </a:xfrm>
        </p:grpSpPr>
        <p:pic>
          <p:nvPicPr>
            <p:cNvPr id="6" name="図 5">
              <a:extLst>
                <a:ext uri="{FF2B5EF4-FFF2-40B4-BE49-F238E27FC236}">
                  <a16:creationId xmlns:a16="http://schemas.microsoft.com/office/drawing/2014/main" id="{E5EFA48C-6817-4FAD-9023-A824170B7F88}"/>
                </a:ext>
              </a:extLst>
            </p:cNvPr>
            <p:cNvPicPr>
              <a:picLocks noChangeAspect="1"/>
            </p:cNvPicPr>
            <p:nvPr/>
          </p:nvPicPr>
          <p:blipFill rotWithShape="1">
            <a:blip r:embed="rId6">
              <a:extLst>
                <a:ext uri="{28A0092B-C50C-407E-A947-70E740481C1C}">
                  <a14:useLocalDpi xmlns:a14="http://schemas.microsoft.com/office/drawing/2010/main" val="0"/>
                </a:ext>
              </a:extLst>
            </a:blip>
            <a:srcRect l="17268" t="13623" r="12052" b="16771"/>
            <a:stretch/>
          </p:blipFill>
          <p:spPr>
            <a:xfrm>
              <a:off x="3157922" y="3330565"/>
              <a:ext cx="2520000" cy="2481703"/>
            </a:xfrm>
            <a:prstGeom prst="rect">
              <a:avLst/>
            </a:prstGeom>
          </p:spPr>
        </p:pic>
        <p:sp>
          <p:nvSpPr>
            <p:cNvPr id="29" name="正方形/長方形 28">
              <a:extLst>
                <a:ext uri="{FF2B5EF4-FFF2-40B4-BE49-F238E27FC236}">
                  <a16:creationId xmlns:a16="http://schemas.microsoft.com/office/drawing/2014/main" id="{1F4068BE-5EFF-433D-81DE-1DB758F6B9DB}"/>
                </a:ext>
              </a:extLst>
            </p:cNvPr>
            <p:cNvSpPr/>
            <p:nvPr/>
          </p:nvSpPr>
          <p:spPr>
            <a:xfrm>
              <a:off x="5370490" y="3405227"/>
              <a:ext cx="168566" cy="1462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3B7BF4BF-94CF-495E-A56C-82D5E4264B98}"/>
              </a:ext>
            </a:extLst>
          </p:cNvPr>
          <p:cNvSpPr txBox="1"/>
          <p:nvPr/>
        </p:nvSpPr>
        <p:spPr>
          <a:xfrm>
            <a:off x="2357552" y="3879334"/>
            <a:ext cx="568830" cy="369332"/>
          </a:xfrm>
          <a:prstGeom prst="rect">
            <a:avLst/>
          </a:prstGeom>
          <a:noFill/>
        </p:spPr>
        <p:txBody>
          <a:bodyPr wrap="square" rtlCol="0">
            <a:spAutoFit/>
          </a:bodyPr>
          <a:lstStyle/>
          <a:p>
            <a:pPr algn="ctr"/>
            <a:r>
              <a:rPr kumimoji="1" lang="en-US" altLang="ja-JP" b="1" dirty="0">
                <a:solidFill>
                  <a:schemeClr val="accent2"/>
                </a:solidFill>
              </a:rPr>
              <a:t>1bit</a:t>
            </a:r>
            <a:endParaRPr kumimoji="1" lang="ja-JP" altLang="en-US" b="1" dirty="0">
              <a:solidFill>
                <a:schemeClr val="accent2"/>
              </a:solidFill>
            </a:endParaRPr>
          </a:p>
        </p:txBody>
      </p:sp>
      <p:sp>
        <p:nvSpPr>
          <p:cNvPr id="44" name="テキスト ボックス 43">
            <a:extLst>
              <a:ext uri="{FF2B5EF4-FFF2-40B4-BE49-F238E27FC236}">
                <a16:creationId xmlns:a16="http://schemas.microsoft.com/office/drawing/2014/main" id="{4A667E35-A42E-4F5A-BE0A-9519D252E190}"/>
              </a:ext>
            </a:extLst>
          </p:cNvPr>
          <p:cNvSpPr txBox="1"/>
          <p:nvPr/>
        </p:nvSpPr>
        <p:spPr>
          <a:xfrm>
            <a:off x="5180060" y="3879334"/>
            <a:ext cx="568830" cy="369332"/>
          </a:xfrm>
          <a:prstGeom prst="rect">
            <a:avLst/>
          </a:prstGeom>
          <a:noFill/>
        </p:spPr>
        <p:txBody>
          <a:bodyPr wrap="square" rtlCol="0">
            <a:spAutoFit/>
          </a:bodyPr>
          <a:lstStyle/>
          <a:p>
            <a:pPr algn="ctr"/>
            <a:r>
              <a:rPr kumimoji="1" lang="en-US" altLang="ja-JP" b="1" dirty="0">
                <a:solidFill>
                  <a:schemeClr val="accent2"/>
                </a:solidFill>
              </a:rPr>
              <a:t>1bit</a:t>
            </a:r>
            <a:endParaRPr kumimoji="1" lang="ja-JP" altLang="en-US" b="1" dirty="0">
              <a:solidFill>
                <a:schemeClr val="accent2"/>
              </a:solidFill>
            </a:endParaRPr>
          </a:p>
        </p:txBody>
      </p:sp>
      <p:sp>
        <p:nvSpPr>
          <p:cNvPr id="20" name="テキスト ボックス 19">
            <a:extLst>
              <a:ext uri="{FF2B5EF4-FFF2-40B4-BE49-F238E27FC236}">
                <a16:creationId xmlns:a16="http://schemas.microsoft.com/office/drawing/2014/main" id="{A9AAED79-D5F5-42B4-81A8-68EA1D9EDCA3}"/>
              </a:ext>
            </a:extLst>
          </p:cNvPr>
          <p:cNvSpPr txBox="1"/>
          <p:nvPr/>
        </p:nvSpPr>
        <p:spPr>
          <a:xfrm>
            <a:off x="891055" y="3806930"/>
            <a:ext cx="1494320" cy="400110"/>
          </a:xfrm>
          <a:prstGeom prst="rect">
            <a:avLst/>
          </a:prstGeom>
          <a:noFill/>
          <a:ln>
            <a:solidFill>
              <a:schemeClr val="tx1"/>
            </a:solidFill>
          </a:ln>
        </p:spPr>
        <p:txBody>
          <a:bodyPr wrap="none" rtlCol="0">
            <a:spAutoFit/>
          </a:bodyPr>
          <a:lstStyle/>
          <a:p>
            <a:r>
              <a:rPr kumimoji="1" lang="en-US" altLang="ja-JP" sz="2000" dirty="0"/>
              <a:t>64bit</a:t>
            </a:r>
            <a:r>
              <a:rPr kumimoji="1" lang="ja-JP" altLang="en-US" sz="2000" dirty="0"/>
              <a:t>アレイ</a:t>
            </a:r>
          </a:p>
        </p:txBody>
      </p:sp>
      <p:sp>
        <p:nvSpPr>
          <p:cNvPr id="21" name="テキスト ボックス 20">
            <a:extLst>
              <a:ext uri="{FF2B5EF4-FFF2-40B4-BE49-F238E27FC236}">
                <a16:creationId xmlns:a16="http://schemas.microsoft.com/office/drawing/2014/main" id="{8C93E675-181E-4AD3-B2D7-567338CB4D17}"/>
              </a:ext>
            </a:extLst>
          </p:cNvPr>
          <p:cNvSpPr txBox="1"/>
          <p:nvPr/>
        </p:nvSpPr>
        <p:spPr>
          <a:xfrm>
            <a:off x="3596338" y="3800405"/>
            <a:ext cx="1641111" cy="400110"/>
          </a:xfrm>
          <a:prstGeom prst="rect">
            <a:avLst/>
          </a:prstGeom>
          <a:noFill/>
          <a:ln>
            <a:solidFill>
              <a:schemeClr val="tx1"/>
            </a:solidFill>
          </a:ln>
        </p:spPr>
        <p:txBody>
          <a:bodyPr wrap="square" rtlCol="0">
            <a:spAutoFit/>
          </a:bodyPr>
          <a:lstStyle/>
          <a:p>
            <a:r>
              <a:rPr kumimoji="1" lang="en-US" altLang="ja-JP" sz="2000" dirty="0"/>
              <a:t>256bit</a:t>
            </a:r>
            <a:r>
              <a:rPr kumimoji="1" lang="ja-JP" altLang="en-US" sz="2000" dirty="0"/>
              <a:t>アレイ</a:t>
            </a:r>
          </a:p>
        </p:txBody>
      </p:sp>
    </p:spTree>
    <p:extLst>
      <p:ext uri="{BB962C8B-B14F-4D97-AF65-F5344CB8AC3E}">
        <p14:creationId xmlns:p14="http://schemas.microsoft.com/office/powerpoint/2010/main" val="840753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実験風景</a:t>
            </a:r>
          </a:p>
        </p:txBody>
      </p:sp>
      <p:pic>
        <p:nvPicPr>
          <p:cNvPr id="6" name="実験風景 (2)">
            <a:hlinkClick r:id="" action="ppaction://media"/>
            <a:extLst>
              <a:ext uri="{FF2B5EF4-FFF2-40B4-BE49-F238E27FC236}">
                <a16:creationId xmlns:a16="http://schemas.microsoft.com/office/drawing/2014/main" id="{1ED0FE7D-EE0B-4E61-9B1E-5BEB2D571487}"/>
              </a:ext>
            </a:extLst>
          </p:cNvPr>
          <p:cNvPicPr>
            <a:picLocks noGrp="1" noChangeAspect="1"/>
          </p:cNvPicPr>
          <p:nvPr>
            <p:ph idx="1"/>
            <a:videoFile r:link="rId1"/>
            <p:extLst>
              <p:ext uri="{DAA4B4D4-6D71-4841-9C94-3DE7FCFB9230}">
                <p14:media xmlns:p14="http://schemas.microsoft.com/office/powerpoint/2010/main" r:embed="rId2">
                  <p14:trim st="3615" end="5472.3333"/>
                </p14:media>
              </p:ext>
            </p:extLst>
          </p:nvPr>
        </p:nvPicPr>
        <p:blipFill>
          <a:blip r:embed="rId4"/>
          <a:stretch>
            <a:fillRect/>
          </a:stretch>
        </p:blipFill>
        <p:spPr>
          <a:xfrm>
            <a:off x="258792" y="2851388"/>
            <a:ext cx="6381707" cy="3590150"/>
          </a:xfrm>
          <a:ln w="12700">
            <a:solidFill>
              <a:schemeClr val="tx1"/>
            </a:solidFill>
            <a:prstDash val="solid"/>
          </a:ln>
        </p:spPr>
      </p:pic>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25</a:t>
            </a:fld>
            <a:endParaRPr kumimoji="1" lang="ja-JP" altLang="en-US" dirty="0"/>
          </a:p>
        </p:txBody>
      </p:sp>
      <p:pic>
        <p:nvPicPr>
          <p:cNvPr id="8" name="図 7">
            <a:extLst>
              <a:ext uri="{FF2B5EF4-FFF2-40B4-BE49-F238E27FC236}">
                <a16:creationId xmlns:a16="http://schemas.microsoft.com/office/drawing/2014/main" id="{A1E98DBE-B10C-48BE-9910-DBFC365FC18D}"/>
              </a:ext>
            </a:extLst>
          </p:cNvPr>
          <p:cNvPicPr>
            <a:picLocks noChangeAspect="1"/>
          </p:cNvPicPr>
          <p:nvPr/>
        </p:nvPicPr>
        <p:blipFill rotWithShape="1">
          <a:blip r:embed="rId5">
            <a:extLst>
              <a:ext uri="{28A0092B-C50C-407E-A947-70E740481C1C}">
                <a14:useLocalDpi xmlns:a14="http://schemas.microsoft.com/office/drawing/2010/main" val="0"/>
              </a:ext>
            </a:extLst>
          </a:blip>
          <a:srcRect t="21481"/>
          <a:stretch/>
        </p:blipFill>
        <p:spPr>
          <a:xfrm>
            <a:off x="5600442" y="813038"/>
            <a:ext cx="3428226" cy="2019300"/>
          </a:xfrm>
          <a:prstGeom prst="rect">
            <a:avLst/>
          </a:prstGeom>
          <a:ln>
            <a:solidFill>
              <a:schemeClr val="tx1"/>
            </a:solidFill>
          </a:ln>
        </p:spPr>
      </p:pic>
      <p:sp>
        <p:nvSpPr>
          <p:cNvPr id="29" name="正方形/長方形 28">
            <a:extLst>
              <a:ext uri="{FF2B5EF4-FFF2-40B4-BE49-F238E27FC236}">
                <a16:creationId xmlns:a16="http://schemas.microsoft.com/office/drawing/2014/main" id="{BA16D2FA-B3B6-4A9F-A624-B61DA1C6255A}"/>
              </a:ext>
            </a:extLst>
          </p:cNvPr>
          <p:cNvSpPr/>
          <p:nvPr/>
        </p:nvSpPr>
        <p:spPr>
          <a:xfrm>
            <a:off x="7153842" y="1342319"/>
            <a:ext cx="268752" cy="29116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a:extLst>
              <a:ext uri="{FF2B5EF4-FFF2-40B4-BE49-F238E27FC236}">
                <a16:creationId xmlns:a16="http://schemas.microsoft.com/office/drawing/2014/main" id="{6B1D1B58-4AF4-4FFC-A65F-12A82176F5F3}"/>
              </a:ext>
            </a:extLst>
          </p:cNvPr>
          <p:cNvCxnSpPr>
            <a:cxnSpLocks/>
            <a:stCxn id="29" idx="3"/>
          </p:cNvCxnSpPr>
          <p:nvPr/>
        </p:nvCxnSpPr>
        <p:spPr>
          <a:xfrm>
            <a:off x="7422594" y="1487904"/>
            <a:ext cx="268752" cy="40679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B934FE2A-6F89-4CB7-989F-5DD7A0C8F88C}"/>
              </a:ext>
            </a:extLst>
          </p:cNvPr>
          <p:cNvSpPr/>
          <p:nvPr/>
        </p:nvSpPr>
        <p:spPr>
          <a:xfrm>
            <a:off x="7038397" y="1590138"/>
            <a:ext cx="200603" cy="2743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93AF678F-BF35-4E8D-A6C6-2F265083A149}"/>
              </a:ext>
            </a:extLst>
          </p:cNvPr>
          <p:cNvCxnSpPr>
            <a:cxnSpLocks/>
            <a:stCxn id="47" idx="1"/>
          </p:cNvCxnSpPr>
          <p:nvPr/>
        </p:nvCxnSpPr>
        <p:spPr>
          <a:xfrm flipH="1">
            <a:off x="6739141" y="1727322"/>
            <a:ext cx="299256" cy="167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8BA10242-C4BE-43C2-9A71-979ED5D83274}"/>
              </a:ext>
            </a:extLst>
          </p:cNvPr>
          <p:cNvSpPr txBox="1"/>
          <p:nvPr/>
        </p:nvSpPr>
        <p:spPr>
          <a:xfrm>
            <a:off x="5972175" y="1894696"/>
            <a:ext cx="766966" cy="523220"/>
          </a:xfrm>
          <a:prstGeom prst="rect">
            <a:avLst/>
          </a:prstGeom>
          <a:noFill/>
          <a:ln w="19050">
            <a:solidFill>
              <a:schemeClr val="tx1"/>
            </a:solidFill>
          </a:ln>
        </p:spPr>
        <p:txBody>
          <a:bodyPr wrap="square" rtlCol="0">
            <a:spAutoFit/>
          </a:bodyPr>
          <a:lstStyle/>
          <a:p>
            <a:pPr algn="r"/>
            <a:r>
              <a:rPr kumimoji="1" lang="ja-JP" altLang="en-US" sz="1400" b="1" dirty="0"/>
              <a:t>高速度カメラ</a:t>
            </a:r>
          </a:p>
        </p:txBody>
      </p:sp>
      <p:sp>
        <p:nvSpPr>
          <p:cNvPr id="50" name="テキスト ボックス 49">
            <a:extLst>
              <a:ext uri="{FF2B5EF4-FFF2-40B4-BE49-F238E27FC236}">
                <a16:creationId xmlns:a16="http://schemas.microsoft.com/office/drawing/2014/main" id="{58E9E789-E572-4788-A2EA-6BAEF7F84319}"/>
              </a:ext>
            </a:extLst>
          </p:cNvPr>
          <p:cNvSpPr txBox="1"/>
          <p:nvPr/>
        </p:nvSpPr>
        <p:spPr>
          <a:xfrm>
            <a:off x="7695578" y="1894696"/>
            <a:ext cx="766967" cy="523220"/>
          </a:xfrm>
          <a:prstGeom prst="rect">
            <a:avLst/>
          </a:prstGeom>
          <a:noFill/>
          <a:ln w="19050">
            <a:solidFill>
              <a:schemeClr val="tx1"/>
            </a:solidFill>
          </a:ln>
        </p:spPr>
        <p:txBody>
          <a:bodyPr wrap="square" rtlCol="0">
            <a:spAutoFit/>
          </a:bodyPr>
          <a:lstStyle/>
          <a:p>
            <a:r>
              <a:rPr kumimoji="1" lang="en-US" altLang="ja-JP" sz="1400" b="1" dirty="0"/>
              <a:t>L E</a:t>
            </a:r>
            <a:r>
              <a:rPr kumimoji="1" lang="ja-JP" altLang="en-US" sz="1400" b="1" dirty="0"/>
              <a:t> </a:t>
            </a:r>
            <a:r>
              <a:rPr kumimoji="1" lang="en-US" altLang="ja-JP" sz="1400" b="1" dirty="0"/>
              <a:t>D</a:t>
            </a:r>
          </a:p>
          <a:p>
            <a:r>
              <a:rPr kumimoji="1" lang="ja-JP" altLang="en-US" sz="1400" b="1" dirty="0"/>
              <a:t>送信機</a:t>
            </a:r>
          </a:p>
        </p:txBody>
      </p:sp>
      <p:pic>
        <p:nvPicPr>
          <p:cNvPr id="12" name="図 11">
            <a:extLst>
              <a:ext uri="{FF2B5EF4-FFF2-40B4-BE49-F238E27FC236}">
                <a16:creationId xmlns:a16="http://schemas.microsoft.com/office/drawing/2014/main" id="{C39F0882-7B51-4230-B372-8B685CCFD6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3" name="図 12">
            <a:extLst>
              <a:ext uri="{FF2B5EF4-FFF2-40B4-BE49-F238E27FC236}">
                <a16:creationId xmlns:a16="http://schemas.microsoft.com/office/drawing/2014/main" id="{F0259E4F-7D54-481B-ADD2-857AFEF0F6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4" name="図 13">
            <a:extLst>
              <a:ext uri="{FF2B5EF4-FFF2-40B4-BE49-F238E27FC236}">
                <a16:creationId xmlns:a16="http://schemas.microsoft.com/office/drawing/2014/main" id="{49C6D370-C412-484F-B488-AEE47AECD4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5" name="図 14">
            <a:extLst>
              <a:ext uri="{FF2B5EF4-FFF2-40B4-BE49-F238E27FC236}">
                <a16:creationId xmlns:a16="http://schemas.microsoft.com/office/drawing/2014/main" id="{05E9888F-A1B8-49E3-9449-71C5445E1E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6" name="図 15">
            <a:extLst>
              <a:ext uri="{FF2B5EF4-FFF2-40B4-BE49-F238E27FC236}">
                <a16:creationId xmlns:a16="http://schemas.microsoft.com/office/drawing/2014/main" id="{C905F65F-867F-4838-A45E-3C4BEEF92F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7" name="図 16">
            <a:extLst>
              <a:ext uri="{FF2B5EF4-FFF2-40B4-BE49-F238E27FC236}">
                <a16:creationId xmlns:a16="http://schemas.microsoft.com/office/drawing/2014/main" id="{C239492A-8186-400A-8B0B-BF9ADC459D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8" name="図 17">
            <a:extLst>
              <a:ext uri="{FF2B5EF4-FFF2-40B4-BE49-F238E27FC236}">
                <a16:creationId xmlns:a16="http://schemas.microsoft.com/office/drawing/2014/main" id="{F0086598-1176-488A-AE86-296BB01E0C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9" name="図 18">
            <a:extLst>
              <a:ext uri="{FF2B5EF4-FFF2-40B4-BE49-F238E27FC236}">
                <a16:creationId xmlns:a16="http://schemas.microsoft.com/office/drawing/2014/main" id="{E4E38811-3CF6-46A6-B322-03FC0262DF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0" name="図 19">
            <a:extLst>
              <a:ext uri="{FF2B5EF4-FFF2-40B4-BE49-F238E27FC236}">
                <a16:creationId xmlns:a16="http://schemas.microsoft.com/office/drawing/2014/main" id="{85EF9CF3-EAE9-44EE-B4D4-832EFE3727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1" name="図 20">
            <a:extLst>
              <a:ext uri="{FF2B5EF4-FFF2-40B4-BE49-F238E27FC236}">
                <a16:creationId xmlns:a16="http://schemas.microsoft.com/office/drawing/2014/main" id="{1BA161D1-D87E-4A39-A7CC-9FC9EB4D7C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2" name="図 21">
            <a:extLst>
              <a:ext uri="{FF2B5EF4-FFF2-40B4-BE49-F238E27FC236}">
                <a16:creationId xmlns:a16="http://schemas.microsoft.com/office/drawing/2014/main" id="{517C76D0-130F-4A3D-8A05-3CDA113254F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3" name="図 22">
            <a:extLst>
              <a:ext uri="{FF2B5EF4-FFF2-40B4-BE49-F238E27FC236}">
                <a16:creationId xmlns:a16="http://schemas.microsoft.com/office/drawing/2014/main" id="{8938438B-8066-48CC-B797-C65DEC5224B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4" name="図 23">
            <a:extLst>
              <a:ext uri="{FF2B5EF4-FFF2-40B4-BE49-F238E27FC236}">
                <a16:creationId xmlns:a16="http://schemas.microsoft.com/office/drawing/2014/main" id="{C0FE3281-0A95-4C3D-90C8-84A9AA438E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5" name="図 24">
            <a:extLst>
              <a:ext uri="{FF2B5EF4-FFF2-40B4-BE49-F238E27FC236}">
                <a16:creationId xmlns:a16="http://schemas.microsoft.com/office/drawing/2014/main" id="{1507DBF8-038B-4B96-91F2-F637D2B1ABF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sp>
        <p:nvSpPr>
          <p:cNvPr id="26" name="正方形/長方形 25">
            <a:extLst>
              <a:ext uri="{FF2B5EF4-FFF2-40B4-BE49-F238E27FC236}">
                <a16:creationId xmlns:a16="http://schemas.microsoft.com/office/drawing/2014/main" id="{F9C34185-05BC-4107-B556-A47076CF41D5}"/>
              </a:ext>
            </a:extLst>
          </p:cNvPr>
          <p:cNvSpPr/>
          <p:nvPr/>
        </p:nvSpPr>
        <p:spPr>
          <a:xfrm>
            <a:off x="2105603" y="945050"/>
            <a:ext cx="1764000" cy="176400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テキスト ボックス 26">
            <a:extLst>
              <a:ext uri="{FF2B5EF4-FFF2-40B4-BE49-F238E27FC236}">
                <a16:creationId xmlns:a16="http://schemas.microsoft.com/office/drawing/2014/main" id="{69088A65-5061-4C0B-9200-8BD23C15EB88}"/>
              </a:ext>
            </a:extLst>
          </p:cNvPr>
          <p:cNvSpPr txBox="1"/>
          <p:nvPr/>
        </p:nvSpPr>
        <p:spPr>
          <a:xfrm>
            <a:off x="2532149" y="680602"/>
            <a:ext cx="931927" cy="307777"/>
          </a:xfrm>
          <a:prstGeom prst="rect">
            <a:avLst/>
          </a:prstGeom>
          <a:solidFill>
            <a:schemeClr val="bg1"/>
          </a:solidFill>
          <a:ln w="19050">
            <a:solidFill>
              <a:schemeClr val="bg1">
                <a:lumMod val="50000"/>
              </a:schemeClr>
            </a:solidFill>
          </a:ln>
        </p:spPr>
        <p:txBody>
          <a:bodyPr wrap="square" rtlCol="0">
            <a:spAutoFit/>
          </a:bodyPr>
          <a:lstStyle/>
          <a:p>
            <a:pPr algn="ctr"/>
            <a:r>
              <a:rPr lang="ja-JP" altLang="en-US" sz="1400" dirty="0"/>
              <a:t>撮影画像</a:t>
            </a:r>
            <a:endParaRPr kumimoji="1" lang="ja-JP" altLang="en-US" sz="1100" b="1" dirty="0"/>
          </a:p>
        </p:txBody>
      </p:sp>
    </p:spTree>
    <p:extLst>
      <p:ext uri="{BB962C8B-B14F-4D97-AF65-F5344CB8AC3E}">
        <p14:creationId xmlns:p14="http://schemas.microsoft.com/office/powerpoint/2010/main" val="254111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50"/>
                                        <p:tgtEl>
                                          <p:spTgt spid="12"/>
                                        </p:tgtEl>
                                      </p:cBhvr>
                                    </p:animEffect>
                                  </p:childTnLst>
                                </p:cTn>
                              </p:par>
                            </p:childTnLst>
                          </p:cTn>
                        </p:par>
                        <p:par>
                          <p:cTn id="12" fill="hold">
                            <p:stCondLst>
                              <p:cond delay="15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50"/>
                                        <p:tgtEl>
                                          <p:spTgt spid="13"/>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
                                        <p:tgtEl>
                                          <p:spTgt spid="14"/>
                                        </p:tgtEl>
                                      </p:cBhvr>
                                    </p:animEffect>
                                  </p:childTnLst>
                                </p:cTn>
                              </p:par>
                            </p:childTnLst>
                          </p:cTn>
                        </p:par>
                        <p:par>
                          <p:cTn id="20" fill="hold">
                            <p:stCondLst>
                              <p:cond delay="45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50"/>
                                        <p:tgtEl>
                                          <p:spTgt spid="15"/>
                                        </p:tgtEl>
                                      </p:cBhvr>
                                    </p:animEffec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50"/>
                                        <p:tgtEl>
                                          <p:spTgt spid="16"/>
                                        </p:tgtEl>
                                      </p:cBhvr>
                                    </p:animEffect>
                                  </p:childTnLst>
                                </p:cTn>
                              </p:par>
                            </p:childTnLst>
                          </p:cTn>
                        </p:par>
                        <p:par>
                          <p:cTn id="28" fill="hold">
                            <p:stCondLst>
                              <p:cond delay="75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50"/>
                                        <p:tgtEl>
                                          <p:spTgt spid="17"/>
                                        </p:tgtEl>
                                      </p:cBhvr>
                                    </p:animEffect>
                                  </p:childTnLst>
                                </p:cTn>
                              </p:par>
                            </p:childTnLst>
                          </p:cTn>
                        </p:par>
                        <p:par>
                          <p:cTn id="32" fill="hold">
                            <p:stCondLst>
                              <p:cond delay="9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50"/>
                                        <p:tgtEl>
                                          <p:spTgt spid="18"/>
                                        </p:tgtEl>
                                      </p:cBhvr>
                                    </p:animEffect>
                                  </p:childTnLst>
                                </p:cTn>
                              </p:par>
                            </p:childTnLst>
                          </p:cTn>
                        </p:par>
                        <p:par>
                          <p:cTn id="36" fill="hold">
                            <p:stCondLst>
                              <p:cond delay="105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50"/>
                                        <p:tgtEl>
                                          <p:spTgt spid="19"/>
                                        </p:tgtEl>
                                      </p:cBhvr>
                                    </p:animEffect>
                                  </p:childTnLst>
                                </p:cTn>
                              </p:par>
                            </p:childTnLst>
                          </p:cTn>
                        </p:par>
                        <p:par>
                          <p:cTn id="40" fill="hold">
                            <p:stCondLst>
                              <p:cond delay="1200"/>
                            </p:stCondLst>
                            <p:childTnLst>
                              <p:par>
                                <p:cTn id="41" presetID="10"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50"/>
                                        <p:tgtEl>
                                          <p:spTgt spid="20"/>
                                        </p:tgtEl>
                                      </p:cBhvr>
                                    </p:animEffect>
                                  </p:childTnLst>
                                </p:cTn>
                              </p:par>
                            </p:childTnLst>
                          </p:cTn>
                        </p:par>
                        <p:par>
                          <p:cTn id="44" fill="hold">
                            <p:stCondLst>
                              <p:cond delay="135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50"/>
                                        <p:tgtEl>
                                          <p:spTgt spid="21"/>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50"/>
                                        <p:tgtEl>
                                          <p:spTgt spid="22"/>
                                        </p:tgtEl>
                                      </p:cBhvr>
                                    </p:animEffect>
                                  </p:childTnLst>
                                </p:cTn>
                              </p:par>
                            </p:childTnLst>
                          </p:cTn>
                        </p:par>
                        <p:par>
                          <p:cTn id="52" fill="hold">
                            <p:stCondLst>
                              <p:cond delay="1650"/>
                            </p:stCondLst>
                            <p:childTnLst>
                              <p:par>
                                <p:cTn id="53" presetID="10"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50"/>
                                        <p:tgtEl>
                                          <p:spTgt spid="23"/>
                                        </p:tgtEl>
                                      </p:cBhvr>
                                    </p:animEffect>
                                  </p:childTnLst>
                                </p:cTn>
                              </p:par>
                            </p:childTnLst>
                          </p:cTn>
                        </p:par>
                        <p:par>
                          <p:cTn id="56" fill="hold">
                            <p:stCondLst>
                              <p:cond delay="1800"/>
                            </p:stCondLst>
                            <p:childTnLst>
                              <p:par>
                                <p:cTn id="57" presetID="10"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150"/>
                                        <p:tgtEl>
                                          <p:spTgt spid="24"/>
                                        </p:tgtEl>
                                      </p:cBhvr>
                                    </p:animEffect>
                                  </p:childTnLst>
                                </p:cTn>
                              </p:par>
                            </p:childTnLst>
                          </p:cTn>
                        </p:par>
                        <p:par>
                          <p:cTn id="60" fill="hold">
                            <p:stCondLst>
                              <p:cond delay="1950"/>
                            </p:stCondLst>
                            <p:childTnLst>
                              <p:par>
                                <p:cTn id="61" presetID="10"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64" fill="hold" display="0">
                  <p:stCondLst>
                    <p:cond delay="indefinite"/>
                  </p:stCondLst>
                </p:cTn>
                <p:tgtEl>
                  <p:spTgt spid="6"/>
                </p:tgtEl>
              </p:cMediaNode>
            </p:video>
            <p:seq concurrent="1" nextAc="seek">
              <p:cTn id="65" restart="whenNotActive" fill="hold" evtFilter="cancelBubble" nodeType="interactiveSeq">
                <p:stCondLst>
                  <p:cond evt="onClick" delay="0">
                    <p:tgtEl>
                      <p:spTgt spid="6"/>
                    </p:tgtEl>
                  </p:cond>
                </p:stCondLst>
                <p:endSync evt="end" delay="0">
                  <p:rtn val="all"/>
                </p:endSync>
                <p:childTnLst>
                  <p:par>
                    <p:cTn id="66" fill="hold">
                      <p:stCondLst>
                        <p:cond delay="0"/>
                      </p:stCondLst>
                      <p:childTnLst>
                        <p:par>
                          <p:cTn id="67" fill="hold">
                            <p:stCondLst>
                              <p:cond delay="0"/>
                            </p:stCondLst>
                            <p:childTnLst>
                              <p:par>
                                <p:cTn id="68" presetID="2" presetClass="mediacall" presetSubtype="0" fill="hold" nodeType="clickEffect">
                                  <p:stCondLst>
                                    <p:cond delay="0"/>
                                  </p:stCondLst>
                                  <p:childTnLst>
                                    <p:cmd type="call" cmd="togglePause">
                                      <p:cBhvr>
                                        <p:cTn id="69"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90763A-BE1E-419F-AEC4-8EFEB7F8191E}"/>
              </a:ext>
            </a:extLst>
          </p:cNvPr>
          <p:cNvSpPr>
            <a:spLocks noGrp="1"/>
          </p:cNvSpPr>
          <p:nvPr>
            <p:ph type="title"/>
          </p:nvPr>
        </p:nvSpPr>
        <p:spPr/>
        <p:txBody>
          <a:bodyPr/>
          <a:lstStyle/>
          <a:p>
            <a:r>
              <a:rPr lang="ja-JP" altLang="en-US" dirty="0"/>
              <a:t>先行研究：</a:t>
            </a:r>
            <a:r>
              <a:rPr kumimoji="1" lang="ja-JP" altLang="en-US" dirty="0"/>
              <a:t>特徴量の調査</a:t>
            </a:r>
          </a:p>
        </p:txBody>
      </p:sp>
      <p:sp>
        <p:nvSpPr>
          <p:cNvPr id="3" name="コンテンツ プレースホルダー 2">
            <a:extLst>
              <a:ext uri="{FF2B5EF4-FFF2-40B4-BE49-F238E27FC236}">
                <a16:creationId xmlns:a16="http://schemas.microsoft.com/office/drawing/2014/main" id="{85FEA9E1-638A-41C4-8506-7C02B66B2CFD}"/>
              </a:ext>
            </a:extLst>
          </p:cNvPr>
          <p:cNvSpPr>
            <a:spLocks noGrp="1"/>
          </p:cNvSpPr>
          <p:nvPr>
            <p:ph idx="1"/>
          </p:nvPr>
        </p:nvSpPr>
        <p:spPr/>
        <p:txBody>
          <a:bodyPr/>
          <a:lstStyle/>
          <a:p>
            <a:r>
              <a:rPr lang="ja-JP" altLang="en-US" dirty="0"/>
              <a:t>時空間画像</a:t>
            </a:r>
            <a:endParaRPr lang="en-US" altLang="ja-JP" dirty="0"/>
          </a:p>
          <a:p>
            <a:pPr lvl="1"/>
            <a:r>
              <a:rPr lang="ja-JP" altLang="en-US" dirty="0"/>
              <a:t>画像を時間方向に重ねた，画像の</a:t>
            </a:r>
            <a:r>
              <a:rPr lang="en-US" altLang="ja-JP" dirty="0"/>
              <a:t>3</a:t>
            </a:r>
            <a:r>
              <a:rPr lang="ja-JP" altLang="en-US" dirty="0"/>
              <a:t>次元空間</a:t>
            </a:r>
            <a:endParaRPr lang="en-US" altLang="ja-JP" dirty="0"/>
          </a:p>
          <a:p>
            <a:r>
              <a:rPr lang="ja-JP" altLang="en-US" dirty="0"/>
              <a:t>時空間断面画像</a:t>
            </a:r>
            <a:endParaRPr lang="en-US" altLang="ja-JP" dirty="0"/>
          </a:p>
          <a:p>
            <a:pPr lvl="1"/>
            <a:r>
              <a:rPr lang="ja-JP" altLang="en-US" dirty="0"/>
              <a:t>時空間画像をある面で切り出した画像</a:t>
            </a:r>
            <a:endParaRPr lang="en-US" altLang="ja-JP" dirty="0"/>
          </a:p>
          <a:p>
            <a:pPr lvl="1"/>
            <a:r>
              <a:rPr lang="ja-JP" altLang="en-US" dirty="0">
                <a:solidFill>
                  <a:srgbClr val="FF0000"/>
                </a:solidFill>
              </a:rPr>
              <a:t>空間勾配と時間勾配を可視化</a:t>
            </a:r>
            <a:r>
              <a:rPr lang="ja-JP" altLang="en-US" dirty="0"/>
              <a:t>することができる</a:t>
            </a: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C864DF42-3EAB-47C6-92C1-2E9D0D99C9BC}"/>
              </a:ext>
            </a:extLst>
          </p:cNvPr>
          <p:cNvSpPr>
            <a:spLocks noGrp="1"/>
          </p:cNvSpPr>
          <p:nvPr>
            <p:ph type="sldNum" sz="quarter" idx="12"/>
          </p:nvPr>
        </p:nvSpPr>
        <p:spPr/>
        <p:txBody>
          <a:bodyPr/>
          <a:lstStyle/>
          <a:p>
            <a:fld id="{4611F9C2-6641-4325-A1B0-8726CAAFC082}" type="slidenum">
              <a:rPr kumimoji="1" lang="ja-JP" altLang="en-US" smtClean="0"/>
              <a:pPr/>
              <a:t>26</a:t>
            </a:fld>
            <a:endParaRPr kumimoji="1" lang="ja-JP" altLang="en-US" dirty="0"/>
          </a:p>
        </p:txBody>
      </p:sp>
      <p:sp>
        <p:nvSpPr>
          <p:cNvPr id="5" name="Text Box 270">
            <a:extLst>
              <a:ext uri="{FF2B5EF4-FFF2-40B4-BE49-F238E27FC236}">
                <a16:creationId xmlns:a16="http://schemas.microsoft.com/office/drawing/2014/main" id="{161E4798-7720-4ABB-A13D-D50098B16955}"/>
              </a:ext>
            </a:extLst>
          </p:cNvPr>
          <p:cNvSpPr>
            <a:spLocks noChangeArrowheads="1"/>
          </p:cNvSpPr>
          <p:nvPr/>
        </p:nvSpPr>
        <p:spPr bwMode="auto">
          <a:xfrm>
            <a:off x="566738" y="3510396"/>
            <a:ext cx="379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400">
                <a:latin typeface="Arial" panose="020B0604020202020204" pitchFamily="34" charset="0"/>
                <a:sym typeface="Georgia" panose="02040502050405020303" pitchFamily="18" charset="0"/>
              </a:rPr>
              <a:t>y</a:t>
            </a:r>
            <a:endParaRPr kumimoji="0" lang="en-US" altLang="ja-JP" sz="2400">
              <a:latin typeface="Arial" panose="020B0604020202020204" pitchFamily="34" charset="0"/>
              <a:sym typeface="HG明朝B" panose="02020809000000000000" pitchFamily="17" charset="-128"/>
            </a:endParaRPr>
          </a:p>
        </p:txBody>
      </p:sp>
      <p:sp>
        <p:nvSpPr>
          <p:cNvPr id="6" name="Text Box 18">
            <a:extLst>
              <a:ext uri="{FF2B5EF4-FFF2-40B4-BE49-F238E27FC236}">
                <a16:creationId xmlns:a16="http://schemas.microsoft.com/office/drawing/2014/main" id="{D7C7C965-CAD6-41D2-AA0F-3A036059D38C}"/>
              </a:ext>
            </a:extLst>
          </p:cNvPr>
          <p:cNvSpPr>
            <a:spLocks noChangeArrowheads="1"/>
          </p:cNvSpPr>
          <p:nvPr/>
        </p:nvSpPr>
        <p:spPr bwMode="auto">
          <a:xfrm>
            <a:off x="5175250" y="5310621"/>
            <a:ext cx="295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時空間断面画像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x,n,t</a:t>
            </a:r>
            <a:r>
              <a:rPr kumimoji="0" lang="en-US" altLang="ja-JP" dirty="0">
                <a:latin typeface="Arial" panose="020B0604020202020204" pitchFamily="34" charset="0"/>
                <a:sym typeface="HG明朝B" panose="02020809000000000000" pitchFamily="17" charset="-128"/>
              </a:rPr>
              <a:t>)</a:t>
            </a:r>
            <a:endParaRPr kumimoji="0" lang="ja-JP" altLang="ja-JP" dirty="0">
              <a:latin typeface="Arial" panose="020B0604020202020204" pitchFamily="34" charset="0"/>
              <a:sym typeface="HG明朝B" panose="02020809000000000000" pitchFamily="17" charset="-128"/>
            </a:endParaRPr>
          </a:p>
        </p:txBody>
      </p:sp>
      <p:sp>
        <p:nvSpPr>
          <p:cNvPr id="7" name="Text Box 281">
            <a:extLst>
              <a:ext uri="{FF2B5EF4-FFF2-40B4-BE49-F238E27FC236}">
                <a16:creationId xmlns:a16="http://schemas.microsoft.com/office/drawing/2014/main" id="{7BC980EE-BF5A-4698-8E73-5024D2B53A32}"/>
              </a:ext>
            </a:extLst>
          </p:cNvPr>
          <p:cNvSpPr>
            <a:spLocks noChangeArrowheads="1"/>
          </p:cNvSpPr>
          <p:nvPr/>
        </p:nvSpPr>
        <p:spPr bwMode="auto">
          <a:xfrm>
            <a:off x="4694238" y="2981759"/>
            <a:ext cx="265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en-US" altLang="ja-JP" sz="2400">
                <a:latin typeface="Arial" panose="020B0604020202020204" pitchFamily="34" charset="0"/>
                <a:sym typeface="Georgia" panose="02040502050405020303" pitchFamily="18" charset="0"/>
              </a:rPr>
              <a:t>t</a:t>
            </a:r>
            <a:endParaRPr kumimoji="0" lang="ja-JP" altLang="ja-JP" sz="2000">
              <a:latin typeface="Arial" panose="020B0604020202020204" pitchFamily="34" charset="0"/>
              <a:sym typeface="HG明朝B" panose="02020809000000000000" pitchFamily="17" charset="-128"/>
            </a:endParaRPr>
          </a:p>
        </p:txBody>
      </p:sp>
      <p:sp>
        <p:nvSpPr>
          <p:cNvPr id="8" name="Line 7">
            <a:extLst>
              <a:ext uri="{FF2B5EF4-FFF2-40B4-BE49-F238E27FC236}">
                <a16:creationId xmlns:a16="http://schemas.microsoft.com/office/drawing/2014/main" id="{EDAF89BB-A115-49FD-A58D-DEE1D3F69A1F}"/>
              </a:ext>
            </a:extLst>
          </p:cNvPr>
          <p:cNvSpPr>
            <a:spLocks noChangeShapeType="1"/>
          </p:cNvSpPr>
          <p:nvPr/>
        </p:nvSpPr>
        <p:spPr bwMode="auto">
          <a:xfrm flipV="1">
            <a:off x="5013318" y="2981378"/>
            <a:ext cx="0" cy="2195512"/>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9" name="Line 8">
            <a:extLst>
              <a:ext uri="{FF2B5EF4-FFF2-40B4-BE49-F238E27FC236}">
                <a16:creationId xmlns:a16="http://schemas.microsoft.com/office/drawing/2014/main" id="{C0D274B4-82F2-4D87-A1BD-4C9A40CA916A}"/>
              </a:ext>
            </a:extLst>
          </p:cNvPr>
          <p:cNvSpPr>
            <a:spLocks noChangeShapeType="1"/>
          </p:cNvSpPr>
          <p:nvPr/>
        </p:nvSpPr>
        <p:spPr bwMode="auto">
          <a:xfrm>
            <a:off x="5032375" y="5178859"/>
            <a:ext cx="3455988" cy="0"/>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10" name="Text Box 18">
            <a:extLst>
              <a:ext uri="{FF2B5EF4-FFF2-40B4-BE49-F238E27FC236}">
                <a16:creationId xmlns:a16="http://schemas.microsoft.com/office/drawing/2014/main" id="{4D157778-314F-451B-9677-CA6106B85D92}"/>
              </a:ext>
            </a:extLst>
          </p:cNvPr>
          <p:cNvSpPr>
            <a:spLocks noChangeArrowheads="1"/>
          </p:cNvSpPr>
          <p:nvPr/>
        </p:nvSpPr>
        <p:spPr bwMode="auto">
          <a:xfrm>
            <a:off x="855663" y="5239184"/>
            <a:ext cx="2516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a:latin typeface="Arial" panose="020B0604020202020204" pitchFamily="34" charset="0"/>
                <a:sym typeface="HG明朝B" panose="02020809000000000000" pitchFamily="17" charset="-128"/>
              </a:rPr>
              <a:t>時空間画像 </a:t>
            </a:r>
            <a:r>
              <a:rPr kumimoji="0" lang="en-US" altLang="ja-JP">
                <a:latin typeface="Arial" panose="020B0604020202020204" pitchFamily="34" charset="0"/>
                <a:sym typeface="HG明朝B" panose="02020809000000000000" pitchFamily="17" charset="-128"/>
              </a:rPr>
              <a:t>I(x,y,t)</a:t>
            </a:r>
          </a:p>
        </p:txBody>
      </p:sp>
      <p:sp>
        <p:nvSpPr>
          <p:cNvPr id="11" name="Text Box 281">
            <a:extLst>
              <a:ext uri="{FF2B5EF4-FFF2-40B4-BE49-F238E27FC236}">
                <a16:creationId xmlns:a16="http://schemas.microsoft.com/office/drawing/2014/main" id="{42324A34-1DE4-48DC-B874-52658672B812}"/>
              </a:ext>
            </a:extLst>
          </p:cNvPr>
          <p:cNvSpPr>
            <a:spLocks noChangeArrowheads="1"/>
          </p:cNvSpPr>
          <p:nvPr/>
        </p:nvSpPr>
        <p:spPr bwMode="auto">
          <a:xfrm>
            <a:off x="8181975" y="5239184"/>
            <a:ext cx="333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sz="2400">
                <a:latin typeface="Arial" panose="020B0604020202020204" pitchFamily="34" charset="0"/>
                <a:sym typeface="HG明朝B" panose="02020809000000000000" pitchFamily="17" charset="-128"/>
              </a:rPr>
              <a:t>x</a:t>
            </a:r>
            <a:endParaRPr kumimoji="0" lang="ja-JP" altLang="ja-JP" sz="2400">
              <a:latin typeface="Arial" panose="020B0604020202020204" pitchFamily="34" charset="0"/>
              <a:sym typeface="HG明朝B" panose="02020809000000000000" pitchFamily="17" charset="-128"/>
            </a:endParaRPr>
          </a:p>
        </p:txBody>
      </p:sp>
      <p:pic>
        <p:nvPicPr>
          <p:cNvPr id="12" name="Picture 11" descr="EPI">
            <a:extLst>
              <a:ext uri="{FF2B5EF4-FFF2-40B4-BE49-F238E27FC236}">
                <a16:creationId xmlns:a16="http://schemas.microsoft.com/office/drawing/2014/main" id="{95ED61A2-89B0-49A2-B34E-5194CE7BDD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2375" y="3253221"/>
            <a:ext cx="2951163"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258">
            <a:extLst>
              <a:ext uri="{FF2B5EF4-FFF2-40B4-BE49-F238E27FC236}">
                <a16:creationId xmlns:a16="http://schemas.microsoft.com/office/drawing/2014/main" id="{9AE0D8D8-1D85-479A-A717-FAD8B9652590}"/>
              </a:ext>
            </a:extLst>
          </p:cNvPr>
          <p:cNvSpPr>
            <a:spLocks noChangeShapeType="1"/>
          </p:cNvSpPr>
          <p:nvPr/>
        </p:nvSpPr>
        <p:spPr bwMode="auto">
          <a:xfrm flipV="1">
            <a:off x="874713" y="3077009"/>
            <a:ext cx="2776537" cy="1766887"/>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rot="10800000"/>
          <a:lstStyle/>
          <a:p>
            <a:endParaRPr lang="ja-JP" altLang="en-US"/>
          </a:p>
        </p:txBody>
      </p:sp>
      <p:sp>
        <p:nvSpPr>
          <p:cNvPr id="14" name="Line 267">
            <a:extLst>
              <a:ext uri="{FF2B5EF4-FFF2-40B4-BE49-F238E27FC236}">
                <a16:creationId xmlns:a16="http://schemas.microsoft.com/office/drawing/2014/main" id="{3DF14F5C-8F4F-4C2A-B804-830FE50681E3}"/>
              </a:ext>
            </a:extLst>
          </p:cNvPr>
          <p:cNvSpPr>
            <a:spLocks noChangeShapeType="1"/>
          </p:cNvSpPr>
          <p:nvPr/>
        </p:nvSpPr>
        <p:spPr bwMode="auto">
          <a:xfrm flipV="1">
            <a:off x="873125" y="3438959"/>
            <a:ext cx="1588" cy="1406525"/>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rot="10800000"/>
          <a:lstStyle/>
          <a:p>
            <a:endParaRPr lang="ja-JP" altLang="en-US"/>
          </a:p>
        </p:txBody>
      </p:sp>
      <p:sp>
        <p:nvSpPr>
          <p:cNvPr id="15" name="Line 268">
            <a:extLst>
              <a:ext uri="{FF2B5EF4-FFF2-40B4-BE49-F238E27FC236}">
                <a16:creationId xmlns:a16="http://schemas.microsoft.com/office/drawing/2014/main" id="{8A34385D-EED5-4B96-A533-A467A0D4D607}"/>
              </a:ext>
            </a:extLst>
          </p:cNvPr>
          <p:cNvSpPr>
            <a:spLocks noChangeShapeType="1"/>
          </p:cNvSpPr>
          <p:nvPr/>
        </p:nvSpPr>
        <p:spPr bwMode="auto">
          <a:xfrm flipV="1">
            <a:off x="874713" y="3267509"/>
            <a:ext cx="1236662" cy="782637"/>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sp>
        <p:nvSpPr>
          <p:cNvPr id="16" name="Line 272">
            <a:extLst>
              <a:ext uri="{FF2B5EF4-FFF2-40B4-BE49-F238E27FC236}">
                <a16:creationId xmlns:a16="http://schemas.microsoft.com/office/drawing/2014/main" id="{4474B7C6-C29C-4072-96CE-A20457B57CA4}"/>
              </a:ext>
            </a:extLst>
          </p:cNvPr>
          <p:cNvSpPr>
            <a:spLocks noChangeShapeType="1"/>
          </p:cNvSpPr>
          <p:nvPr/>
        </p:nvSpPr>
        <p:spPr bwMode="auto">
          <a:xfrm flipV="1">
            <a:off x="2689225" y="4253346"/>
            <a:ext cx="1333500" cy="84613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grpSp>
        <p:nvGrpSpPr>
          <p:cNvPr id="17" name="Group 17">
            <a:extLst>
              <a:ext uri="{FF2B5EF4-FFF2-40B4-BE49-F238E27FC236}">
                <a16:creationId xmlns:a16="http://schemas.microsoft.com/office/drawing/2014/main" id="{84C6A0CB-866E-471A-B39E-9D0797D1E79B}"/>
              </a:ext>
            </a:extLst>
          </p:cNvPr>
          <p:cNvGrpSpPr>
            <a:grpSpLocks/>
          </p:cNvGrpSpPr>
          <p:nvPr/>
        </p:nvGrpSpPr>
        <p:grpSpPr bwMode="auto">
          <a:xfrm>
            <a:off x="874713" y="3267509"/>
            <a:ext cx="3025775" cy="1830387"/>
            <a:chOff x="757" y="2338"/>
            <a:chExt cx="1518" cy="1319"/>
          </a:xfrm>
        </p:grpSpPr>
        <p:pic>
          <p:nvPicPr>
            <p:cNvPr id="18" name="Picture 18" descr="in001">
              <a:extLst>
                <a:ext uri="{FF2B5EF4-FFF2-40B4-BE49-F238E27FC236}">
                  <a16:creationId xmlns:a16="http://schemas.microsoft.com/office/drawing/2014/main" id="{815AD413-1A03-4F83-BE64-7CD48FEA9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 y="2338"/>
              <a:ext cx="907" cy="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9" descr="in003">
              <a:extLst>
                <a:ext uri="{FF2B5EF4-FFF2-40B4-BE49-F238E27FC236}">
                  <a16:creationId xmlns:a16="http://schemas.microsoft.com/office/drawing/2014/main" id="{051F58B6-0F59-4870-95A6-24CF967AC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 y="2476"/>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0" descr="in004">
              <a:extLst>
                <a:ext uri="{FF2B5EF4-FFF2-40B4-BE49-F238E27FC236}">
                  <a16:creationId xmlns:a16="http://schemas.microsoft.com/office/drawing/2014/main" id="{F3C9A735-0DE3-434F-A047-4B6E05520B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 y="2612"/>
              <a:ext cx="893"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1" descr="in005">
              <a:extLst>
                <a:ext uri="{FF2B5EF4-FFF2-40B4-BE49-F238E27FC236}">
                  <a16:creationId xmlns:a16="http://schemas.microsoft.com/office/drawing/2014/main" id="{C3E32F61-D7AD-4BDB-AAFD-ACB5F39EAA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 y="2749"/>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2" descr="in006">
              <a:extLst>
                <a:ext uri="{FF2B5EF4-FFF2-40B4-BE49-F238E27FC236}">
                  <a16:creationId xmlns:a16="http://schemas.microsoft.com/office/drawing/2014/main" id="{14A3A3D1-0A44-4C8C-A3D1-CA47793D3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 y="2884"/>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Line 272">
            <a:extLst>
              <a:ext uri="{FF2B5EF4-FFF2-40B4-BE49-F238E27FC236}">
                <a16:creationId xmlns:a16="http://schemas.microsoft.com/office/drawing/2014/main" id="{F4E03528-B334-4EE1-B315-5DA2E0ABA545}"/>
              </a:ext>
            </a:extLst>
          </p:cNvPr>
          <p:cNvSpPr>
            <a:spLocks noChangeShapeType="1"/>
          </p:cNvSpPr>
          <p:nvPr/>
        </p:nvSpPr>
        <p:spPr bwMode="auto">
          <a:xfrm flipV="1">
            <a:off x="2711450" y="3569134"/>
            <a:ext cx="1136650" cy="717550"/>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sp>
        <p:nvSpPr>
          <p:cNvPr id="24" name="Line 266">
            <a:extLst>
              <a:ext uri="{FF2B5EF4-FFF2-40B4-BE49-F238E27FC236}">
                <a16:creationId xmlns:a16="http://schemas.microsoft.com/office/drawing/2014/main" id="{C85B757D-594A-41E6-A0BF-13FCA9882F5A}"/>
              </a:ext>
            </a:extLst>
          </p:cNvPr>
          <p:cNvSpPr>
            <a:spLocks noChangeShapeType="1"/>
          </p:cNvSpPr>
          <p:nvPr/>
        </p:nvSpPr>
        <p:spPr bwMode="auto">
          <a:xfrm>
            <a:off x="893763" y="4834371"/>
            <a:ext cx="2913062" cy="442913"/>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25" name="Text Box 269">
            <a:extLst>
              <a:ext uri="{FF2B5EF4-FFF2-40B4-BE49-F238E27FC236}">
                <a16:creationId xmlns:a16="http://schemas.microsoft.com/office/drawing/2014/main" id="{0157F56F-0BE4-4CB7-B321-6394DA87B3A3}"/>
              </a:ext>
            </a:extLst>
          </p:cNvPr>
          <p:cNvSpPr>
            <a:spLocks noChangeArrowheads="1"/>
          </p:cNvSpPr>
          <p:nvPr/>
        </p:nvSpPr>
        <p:spPr bwMode="auto">
          <a:xfrm>
            <a:off x="3375025" y="5167746"/>
            <a:ext cx="331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400" dirty="0">
                <a:latin typeface="Arial" panose="020B0604020202020204" pitchFamily="34" charset="0"/>
                <a:sym typeface="Georgia" panose="02040502050405020303" pitchFamily="18" charset="0"/>
              </a:rPr>
              <a:t>x</a:t>
            </a:r>
            <a:endParaRPr kumimoji="0" lang="en-US" altLang="ja-JP" sz="2400" dirty="0">
              <a:latin typeface="Arial" panose="020B0604020202020204" pitchFamily="34" charset="0"/>
              <a:sym typeface="HG明朝B" panose="02020809000000000000" pitchFamily="17" charset="-128"/>
            </a:endParaRPr>
          </a:p>
        </p:txBody>
      </p:sp>
      <p:sp>
        <p:nvSpPr>
          <p:cNvPr id="26" name="Text Box 273">
            <a:extLst>
              <a:ext uri="{FF2B5EF4-FFF2-40B4-BE49-F238E27FC236}">
                <a16:creationId xmlns:a16="http://schemas.microsoft.com/office/drawing/2014/main" id="{7CB9EEE5-25AE-4904-9D42-E7B9F70D7A0E}"/>
              </a:ext>
            </a:extLst>
          </p:cNvPr>
          <p:cNvSpPr>
            <a:spLocks noChangeArrowheads="1"/>
          </p:cNvSpPr>
          <p:nvPr/>
        </p:nvSpPr>
        <p:spPr bwMode="auto">
          <a:xfrm>
            <a:off x="3116263" y="2915084"/>
            <a:ext cx="258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ja-JP" altLang="en-US" sz="2400">
                <a:latin typeface="Arial" panose="020B0604020202020204" pitchFamily="34" charset="0"/>
                <a:sym typeface="HG明朝B" panose="02020809000000000000" pitchFamily="17" charset="-128"/>
              </a:rPr>
              <a:t>t</a:t>
            </a:r>
            <a:endParaRPr kumimoji="0" lang="ja-JP" altLang="ja-JP" sz="2400">
              <a:latin typeface="Arial" panose="020B0604020202020204" pitchFamily="34" charset="0"/>
              <a:sym typeface="HG明朝B" panose="02020809000000000000" pitchFamily="17" charset="-128"/>
            </a:endParaRPr>
          </a:p>
        </p:txBody>
      </p:sp>
      <p:sp>
        <p:nvSpPr>
          <p:cNvPr id="27" name="Line 275">
            <a:extLst>
              <a:ext uri="{FF2B5EF4-FFF2-40B4-BE49-F238E27FC236}">
                <a16:creationId xmlns:a16="http://schemas.microsoft.com/office/drawing/2014/main" id="{531655D8-3652-417C-BC06-3CAAC0600512}"/>
              </a:ext>
            </a:extLst>
          </p:cNvPr>
          <p:cNvSpPr>
            <a:spLocks noChangeAspect="1" noChangeShapeType="1"/>
          </p:cNvSpPr>
          <p:nvPr/>
        </p:nvSpPr>
        <p:spPr bwMode="auto">
          <a:xfrm rot="21120000" flipV="1">
            <a:off x="2597150" y="3972359"/>
            <a:ext cx="1354138" cy="64135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rot="10800000" lIns="90000" tIns="46800" rIns="90000" bIns="46800"/>
          <a:lstStyle/>
          <a:p>
            <a:endParaRPr lang="ja-JP" altLang="en-US"/>
          </a:p>
        </p:txBody>
      </p:sp>
      <p:sp>
        <p:nvSpPr>
          <p:cNvPr id="28" name="Line 276">
            <a:extLst>
              <a:ext uri="{FF2B5EF4-FFF2-40B4-BE49-F238E27FC236}">
                <a16:creationId xmlns:a16="http://schemas.microsoft.com/office/drawing/2014/main" id="{1F7D81CA-78FD-4476-BAC1-9B2F89E6DB42}"/>
              </a:ext>
            </a:extLst>
          </p:cNvPr>
          <p:cNvSpPr>
            <a:spLocks noChangeShapeType="1"/>
          </p:cNvSpPr>
          <p:nvPr/>
        </p:nvSpPr>
        <p:spPr bwMode="auto">
          <a:xfrm rot="-240000">
            <a:off x="904875" y="4327959"/>
            <a:ext cx="1720850" cy="428625"/>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ja-JP" altLang="en-US"/>
          </a:p>
        </p:txBody>
      </p:sp>
      <p:sp>
        <p:nvSpPr>
          <p:cNvPr id="29" name="Line 31">
            <a:extLst>
              <a:ext uri="{FF2B5EF4-FFF2-40B4-BE49-F238E27FC236}">
                <a16:creationId xmlns:a16="http://schemas.microsoft.com/office/drawing/2014/main" id="{E9C85D36-C649-4045-91BF-D7E392559E17}"/>
              </a:ext>
            </a:extLst>
          </p:cNvPr>
          <p:cNvSpPr>
            <a:spLocks noChangeShapeType="1"/>
          </p:cNvSpPr>
          <p:nvPr/>
        </p:nvSpPr>
        <p:spPr bwMode="auto">
          <a:xfrm>
            <a:off x="3303588" y="4302559"/>
            <a:ext cx="1584325" cy="0"/>
          </a:xfrm>
          <a:prstGeom prst="line">
            <a:avLst/>
          </a:prstGeom>
          <a:noFill/>
          <a:ln w="19050">
            <a:solidFill>
              <a:srgbClr val="3366FF"/>
            </a:solidFill>
            <a:round/>
            <a:headEnd/>
            <a:tailEnd type="triangle" w="lg" len="lg"/>
          </a:ln>
          <a:extLst>
            <a:ext uri="{909E8E84-426E-40DD-AFC4-6F175D3DCCD1}">
              <a14:hiddenFill xmlns:a14="http://schemas.microsoft.com/office/drawing/2010/main">
                <a:noFill/>
              </a14:hiddenFill>
            </a:ext>
          </a:extLst>
        </p:spPr>
        <p:txBody>
          <a:bodyPr rot="10800000" lIns="90000" tIns="46800" rIns="90000" bIns="46800"/>
          <a:lstStyle/>
          <a:p>
            <a:endParaRPr lang="ja-JP" altLang="en-US"/>
          </a:p>
        </p:txBody>
      </p:sp>
      <p:sp>
        <p:nvSpPr>
          <p:cNvPr id="30" name="Text Box 18">
            <a:extLst>
              <a:ext uri="{FF2B5EF4-FFF2-40B4-BE49-F238E27FC236}">
                <a16:creationId xmlns:a16="http://schemas.microsoft.com/office/drawing/2014/main" id="{F6511D8C-9578-47C9-82CB-65571130BB7E}"/>
              </a:ext>
            </a:extLst>
          </p:cNvPr>
          <p:cNvSpPr>
            <a:spLocks noChangeArrowheads="1"/>
          </p:cNvSpPr>
          <p:nvPr/>
        </p:nvSpPr>
        <p:spPr bwMode="auto">
          <a:xfrm>
            <a:off x="3951288" y="3942196"/>
            <a:ext cx="86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en-US" altLang="ja-JP" dirty="0">
                <a:latin typeface="Arial" panose="020B0604020202020204" pitchFamily="34" charset="0"/>
                <a:sym typeface="HG明朝B" panose="02020809000000000000" pitchFamily="17" charset="-128"/>
              </a:rPr>
              <a:t>y=n</a:t>
            </a:r>
          </a:p>
        </p:txBody>
      </p:sp>
      <p:sp>
        <p:nvSpPr>
          <p:cNvPr id="31" name="Text Box 270">
            <a:extLst>
              <a:ext uri="{FF2B5EF4-FFF2-40B4-BE49-F238E27FC236}">
                <a16:creationId xmlns:a16="http://schemas.microsoft.com/office/drawing/2014/main" id="{16966DFE-D6B0-4533-9ADA-552B58E29C1C}"/>
              </a:ext>
            </a:extLst>
          </p:cNvPr>
          <p:cNvSpPr>
            <a:spLocks noChangeArrowheads="1"/>
          </p:cNvSpPr>
          <p:nvPr/>
        </p:nvSpPr>
        <p:spPr bwMode="auto">
          <a:xfrm>
            <a:off x="558800" y="4183496"/>
            <a:ext cx="379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000" dirty="0">
                <a:latin typeface="Arial" panose="020B0604020202020204" pitchFamily="34" charset="0"/>
                <a:sym typeface="HG明朝B" panose="02020809000000000000" pitchFamily="17" charset="-128"/>
              </a:rPr>
              <a:t>n</a:t>
            </a:r>
          </a:p>
        </p:txBody>
      </p:sp>
      <p:sp>
        <p:nvSpPr>
          <p:cNvPr id="32" name="Rectangle 3">
            <a:extLst>
              <a:ext uri="{FF2B5EF4-FFF2-40B4-BE49-F238E27FC236}">
                <a16:creationId xmlns:a16="http://schemas.microsoft.com/office/drawing/2014/main" id="{722D66B8-C274-44CA-90CE-0E69F3E990B9}"/>
              </a:ext>
            </a:extLst>
          </p:cNvPr>
          <p:cNvSpPr>
            <a:spLocks noChangeArrowheads="1"/>
          </p:cNvSpPr>
          <p:nvPr/>
        </p:nvSpPr>
        <p:spPr bwMode="auto">
          <a:xfrm>
            <a:off x="2839911" y="5571887"/>
            <a:ext cx="3600450"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bg2"/>
              </a:buClr>
              <a:buSzPct val="75000"/>
              <a:buFont typeface="Wingdings" panose="05000000000000000000" pitchFamily="2" charset="2"/>
              <a:buChar char="p"/>
              <a:defRPr kumimoji="1" sz="2800">
                <a:solidFill>
                  <a:schemeClr val="tx1"/>
                </a:solidFill>
                <a:latin typeface="Verdana" panose="020B0604030504040204" pitchFamily="34" charset="0"/>
                <a:ea typeface="ＭＳ Ｐゴシック" panose="020B0600070205080204" pitchFamily="50" charset="-128"/>
              </a:defRPr>
            </a:lvl1pPr>
            <a:lvl2pPr marL="742950" indent="-285750" eaLnBrk="0" hangingPunct="0">
              <a:spcBef>
                <a:spcPct val="20000"/>
              </a:spcBef>
              <a:buClr>
                <a:schemeClr val="tx2"/>
              </a:buClr>
              <a:buSzPct val="75000"/>
              <a:buFont typeface="Wingdings" panose="05000000000000000000" pitchFamily="2" charset="2"/>
              <a:buChar char="n"/>
              <a:defRPr kumimoji="1" sz="2400">
                <a:solidFill>
                  <a:schemeClr val="tx1"/>
                </a:solidFill>
                <a:latin typeface="Verdana" panose="020B0604030504040204" pitchFamily="34" charset="0"/>
                <a:ea typeface="ＭＳ Ｐゴシック" panose="020B0600070205080204" pitchFamily="50" charset="-128"/>
              </a:defRPr>
            </a:lvl2pPr>
            <a:lvl3pPr marL="1143000" indent="-228600" eaLnBrk="0" hangingPunct="0">
              <a:spcBef>
                <a:spcPct val="20000"/>
              </a:spcBef>
              <a:buClr>
                <a:schemeClr val="accent1"/>
              </a:buClr>
              <a:buSzPct val="65000"/>
              <a:buFont typeface="Wingdings" panose="05000000000000000000" pitchFamily="2" charset="2"/>
              <a:buChar char="p"/>
              <a:defRPr kumimoji="1" sz="2000">
                <a:solidFill>
                  <a:schemeClr val="tx1"/>
                </a:solidFill>
                <a:latin typeface="Verdana" panose="020B0604030504040204" pitchFamily="34" charset="0"/>
                <a:ea typeface="ＭＳ Ｐゴシック" panose="020B0600070205080204" pitchFamily="50" charset="-128"/>
              </a:defRPr>
            </a:lvl3pPr>
            <a:lvl4pPr marL="1600200" indent="-228600" eaLnBrk="0" hangingPunct="0">
              <a:spcBef>
                <a:spcPct val="20000"/>
              </a:spcBef>
              <a:buClr>
                <a:schemeClr val="bg2"/>
              </a:buClr>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spcBef>
                <a:spcPct val="20000"/>
              </a:spcBef>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9pPr>
          </a:lstStyle>
          <a:p>
            <a:pPr eaLnBrk="1" hangingPunct="1">
              <a:buFont typeface="Wingdings" panose="05000000000000000000" pitchFamily="2" charset="2"/>
              <a:buNone/>
            </a:pPr>
            <a:r>
              <a:rPr lang="en-US" altLang="ja-JP" sz="2000" dirty="0" err="1"/>
              <a:t>x,y</a:t>
            </a:r>
            <a:r>
              <a:rPr lang="en-US" altLang="ja-JP" sz="2000" dirty="0"/>
              <a:t>:</a:t>
            </a:r>
            <a:r>
              <a:rPr lang="ja-JP" altLang="en-US" sz="2000" dirty="0"/>
              <a:t>ピクセル　　　</a:t>
            </a:r>
            <a:r>
              <a:rPr lang="en-US" altLang="ja-JP" sz="2000" dirty="0"/>
              <a:t>t:</a:t>
            </a:r>
            <a:r>
              <a:rPr lang="ja-JP" altLang="en-US" sz="2000" dirty="0"/>
              <a:t>フレーム</a:t>
            </a:r>
            <a:r>
              <a:rPr lang="ja-JP" altLang="en-US" dirty="0"/>
              <a:t>　</a:t>
            </a:r>
          </a:p>
          <a:p>
            <a:pPr lvl="1" eaLnBrk="1" hangingPunct="1">
              <a:buFont typeface="Wingdings" panose="05000000000000000000" pitchFamily="2" charset="2"/>
              <a:buNone/>
            </a:pPr>
            <a:endParaRPr lang="ja-JP" altLang="en-US" dirty="0"/>
          </a:p>
        </p:txBody>
      </p:sp>
      <p:sp>
        <p:nvSpPr>
          <p:cNvPr id="33" name="テキスト ボックス 32">
            <a:extLst>
              <a:ext uri="{FF2B5EF4-FFF2-40B4-BE49-F238E27FC236}">
                <a16:creationId xmlns:a16="http://schemas.microsoft.com/office/drawing/2014/main" id="{019419B0-CA10-4A6D-969D-160B9BDDF66C}"/>
              </a:ext>
            </a:extLst>
          </p:cNvPr>
          <p:cNvSpPr txBox="1"/>
          <p:nvPr/>
        </p:nvSpPr>
        <p:spPr>
          <a:xfrm>
            <a:off x="628650" y="6390971"/>
            <a:ext cx="7886700" cy="338554"/>
          </a:xfrm>
          <a:prstGeom prst="rect">
            <a:avLst/>
          </a:prstGeom>
          <a:noFill/>
        </p:spPr>
        <p:txBody>
          <a:bodyPr wrap="square" rtlCol="0">
            <a:spAutoFit/>
          </a:bodyPr>
          <a:lstStyle/>
          <a:p>
            <a:pPr marL="0" indent="0">
              <a:buNone/>
            </a:pPr>
            <a:r>
              <a:rPr kumimoji="1" lang="en-US" altLang="ja-JP" sz="1600" dirty="0"/>
              <a:t>※</a:t>
            </a:r>
            <a:r>
              <a:rPr kumimoji="1" lang="ja-JP" altLang="en-US" sz="1600" dirty="0"/>
              <a:t>画像は先行研究</a:t>
            </a:r>
            <a:r>
              <a:rPr kumimoji="1" lang="en-US" altLang="ja-JP" sz="1600" dirty="0"/>
              <a:t>[1]</a:t>
            </a:r>
            <a:r>
              <a:rPr kumimoji="1" lang="ja-JP" altLang="en-US" sz="1600" dirty="0"/>
              <a:t>より引用</a:t>
            </a:r>
            <a:endParaRPr kumimoji="1" lang="en-US" altLang="ja-JP" sz="1600" dirty="0"/>
          </a:p>
        </p:txBody>
      </p:sp>
      <p:cxnSp>
        <p:nvCxnSpPr>
          <p:cNvPr id="35" name="直線矢印コネクタ 34">
            <a:extLst>
              <a:ext uri="{FF2B5EF4-FFF2-40B4-BE49-F238E27FC236}">
                <a16:creationId xmlns:a16="http://schemas.microsoft.com/office/drawing/2014/main" id="{F043EBD5-64E4-4C77-86AA-FCCF022D2764}"/>
              </a:ext>
            </a:extLst>
          </p:cNvPr>
          <p:cNvCxnSpPr>
            <a:cxnSpLocks/>
          </p:cNvCxnSpPr>
          <p:nvPr/>
        </p:nvCxnSpPr>
        <p:spPr bwMode="auto">
          <a:xfrm>
            <a:off x="6953243" y="4589654"/>
            <a:ext cx="0" cy="438704"/>
          </a:xfrm>
          <a:prstGeom prst="straightConnector1">
            <a:avLst/>
          </a:prstGeom>
          <a:noFill/>
          <a:ln w="25400" cap="flat" cmpd="sng" algn="ctr">
            <a:solidFill>
              <a:srgbClr val="FFC000"/>
            </a:solidFill>
            <a:prstDash val="solid"/>
            <a:round/>
            <a:headEnd type="arrow" w="med" len="med"/>
            <a:tailEnd type="arrow"/>
          </a:ln>
          <a:effectLst/>
        </p:spPr>
      </p:cxnSp>
      <p:sp>
        <p:nvSpPr>
          <p:cNvPr id="36" name="テキスト ボックス 35">
            <a:extLst>
              <a:ext uri="{FF2B5EF4-FFF2-40B4-BE49-F238E27FC236}">
                <a16:creationId xmlns:a16="http://schemas.microsoft.com/office/drawing/2014/main" id="{92A25EDF-CD6B-4FE8-94A0-A1E00B97E3F3}"/>
              </a:ext>
            </a:extLst>
          </p:cNvPr>
          <p:cNvSpPr txBox="1"/>
          <p:nvPr/>
        </p:nvSpPr>
        <p:spPr>
          <a:xfrm>
            <a:off x="5486393" y="3230580"/>
            <a:ext cx="1257300" cy="338554"/>
          </a:xfrm>
          <a:prstGeom prst="rect">
            <a:avLst/>
          </a:prstGeom>
          <a:noFill/>
        </p:spPr>
        <p:txBody>
          <a:bodyPr wrap="square" rtlCol="0">
            <a:spAutoFit/>
          </a:bodyPr>
          <a:lstStyle/>
          <a:p>
            <a:r>
              <a:rPr kumimoji="1" lang="ja-JP" altLang="en-US" sz="1600" b="1" dirty="0">
                <a:solidFill>
                  <a:schemeClr val="bg1"/>
                </a:solidFill>
              </a:rPr>
              <a:t>空間勾配</a:t>
            </a:r>
          </a:p>
        </p:txBody>
      </p:sp>
      <p:sp>
        <p:nvSpPr>
          <p:cNvPr id="37" name="テキスト ボックス 36">
            <a:extLst>
              <a:ext uri="{FF2B5EF4-FFF2-40B4-BE49-F238E27FC236}">
                <a16:creationId xmlns:a16="http://schemas.microsoft.com/office/drawing/2014/main" id="{DC6DCE83-C207-4B5F-9696-99A82CFC5760}"/>
              </a:ext>
            </a:extLst>
          </p:cNvPr>
          <p:cNvSpPr txBox="1"/>
          <p:nvPr/>
        </p:nvSpPr>
        <p:spPr>
          <a:xfrm>
            <a:off x="6969956" y="4665094"/>
            <a:ext cx="1257300" cy="338554"/>
          </a:xfrm>
          <a:prstGeom prst="rect">
            <a:avLst/>
          </a:prstGeom>
          <a:noFill/>
        </p:spPr>
        <p:txBody>
          <a:bodyPr wrap="square" rtlCol="0">
            <a:spAutoFit/>
          </a:bodyPr>
          <a:lstStyle/>
          <a:p>
            <a:r>
              <a:rPr kumimoji="1" lang="ja-JP" altLang="en-US" sz="1600" b="1" dirty="0">
                <a:solidFill>
                  <a:schemeClr val="bg1"/>
                </a:solidFill>
              </a:rPr>
              <a:t>時間勾配</a:t>
            </a:r>
          </a:p>
        </p:txBody>
      </p:sp>
      <p:sp>
        <p:nvSpPr>
          <p:cNvPr id="38" name="正方形/長方形 37">
            <a:extLst>
              <a:ext uri="{FF2B5EF4-FFF2-40B4-BE49-F238E27FC236}">
                <a16:creationId xmlns:a16="http://schemas.microsoft.com/office/drawing/2014/main" id="{0E538499-2F09-4AD9-A831-71F023A4D501}"/>
              </a:ext>
            </a:extLst>
          </p:cNvPr>
          <p:cNvSpPr/>
          <p:nvPr/>
        </p:nvSpPr>
        <p:spPr>
          <a:xfrm>
            <a:off x="6543609" y="3288945"/>
            <a:ext cx="157985" cy="1829590"/>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DD3DB02A-591E-48EF-B01A-1852F29E3C6F}"/>
              </a:ext>
            </a:extLst>
          </p:cNvPr>
          <p:cNvCxnSpPr>
            <a:cxnSpLocks/>
          </p:cNvCxnSpPr>
          <p:nvPr/>
        </p:nvCxnSpPr>
        <p:spPr bwMode="auto">
          <a:xfrm>
            <a:off x="6405764" y="3372284"/>
            <a:ext cx="433673" cy="0"/>
          </a:xfrm>
          <a:prstGeom prst="straightConnector1">
            <a:avLst/>
          </a:prstGeom>
          <a:noFill/>
          <a:ln w="25400" cap="flat" cmpd="sng" algn="ctr">
            <a:solidFill>
              <a:srgbClr val="00B0F0"/>
            </a:solidFill>
            <a:prstDash val="solid"/>
            <a:round/>
            <a:headEnd type="arrow" w="med" len="med"/>
            <a:tailEnd type="arrow"/>
          </a:ln>
          <a:effectLst/>
        </p:spPr>
      </p:cxnSp>
      <p:sp>
        <p:nvSpPr>
          <p:cNvPr id="41" name="テキスト ボックス 40">
            <a:extLst>
              <a:ext uri="{FF2B5EF4-FFF2-40B4-BE49-F238E27FC236}">
                <a16:creationId xmlns:a16="http://schemas.microsoft.com/office/drawing/2014/main" id="{6EA52496-74FF-4F29-AE27-1091D9EA6A88}"/>
              </a:ext>
            </a:extLst>
          </p:cNvPr>
          <p:cNvSpPr txBox="1"/>
          <p:nvPr/>
        </p:nvSpPr>
        <p:spPr>
          <a:xfrm>
            <a:off x="5777114" y="4019454"/>
            <a:ext cx="1257300" cy="338554"/>
          </a:xfrm>
          <a:prstGeom prst="rect">
            <a:avLst/>
          </a:prstGeom>
          <a:noFill/>
        </p:spPr>
        <p:txBody>
          <a:bodyPr wrap="square" rtlCol="0">
            <a:spAutoFit/>
          </a:bodyPr>
          <a:lstStyle/>
          <a:p>
            <a:r>
              <a:rPr kumimoji="1" lang="ja-JP" altLang="en-US" sz="1600" b="1" dirty="0">
                <a:solidFill>
                  <a:srgbClr val="FF0000"/>
                </a:solidFill>
              </a:rPr>
              <a:t>送信機</a:t>
            </a:r>
          </a:p>
        </p:txBody>
      </p:sp>
    </p:spTree>
    <p:extLst>
      <p:ext uri="{BB962C8B-B14F-4D97-AF65-F5344CB8AC3E}">
        <p14:creationId xmlns:p14="http://schemas.microsoft.com/office/powerpoint/2010/main" val="2746728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22DBEC-710D-4165-9A49-2CB04A6AAAB4}"/>
              </a:ext>
            </a:extLst>
          </p:cNvPr>
          <p:cNvSpPr>
            <a:spLocks noGrp="1"/>
          </p:cNvSpPr>
          <p:nvPr>
            <p:ph type="title"/>
          </p:nvPr>
        </p:nvSpPr>
        <p:spPr/>
        <p:txBody>
          <a:bodyPr/>
          <a:lstStyle/>
          <a:p>
            <a:r>
              <a:rPr kumimoji="1" lang="ja-JP" altLang="en-US" dirty="0"/>
              <a:t>先行研究：</a:t>
            </a:r>
            <a:r>
              <a:rPr kumimoji="1" lang="en-US" altLang="ja-JP" dirty="0"/>
              <a:t>LED</a:t>
            </a:r>
            <a:r>
              <a:rPr kumimoji="1" lang="ja-JP" altLang="en-US" dirty="0"/>
              <a:t>アレイ捕捉結果</a:t>
            </a:r>
          </a:p>
        </p:txBody>
      </p:sp>
      <p:sp>
        <p:nvSpPr>
          <p:cNvPr id="3" name="コンテンツ プレースホルダー 2">
            <a:extLst>
              <a:ext uri="{FF2B5EF4-FFF2-40B4-BE49-F238E27FC236}">
                <a16:creationId xmlns:a16="http://schemas.microsoft.com/office/drawing/2014/main" id="{BC5427C5-AC74-4588-BD9B-3F49F901A6BB}"/>
              </a:ext>
            </a:extLst>
          </p:cNvPr>
          <p:cNvSpPr>
            <a:spLocks noGrp="1"/>
          </p:cNvSpPr>
          <p:nvPr>
            <p:ph idx="1"/>
          </p:nvPr>
        </p:nvSpPr>
        <p:spPr/>
        <p:txBody>
          <a:bodyPr/>
          <a:lstStyle/>
          <a:p>
            <a:r>
              <a:rPr lang="en-US" altLang="ja-JP" dirty="0"/>
              <a:t>LED</a:t>
            </a:r>
            <a:r>
              <a:rPr lang="ja-JP" altLang="en-US" dirty="0"/>
              <a:t>と背景の空間勾配</a:t>
            </a:r>
            <a:r>
              <a:rPr lang="en-US" altLang="ja-JP" dirty="0"/>
              <a:t>-</a:t>
            </a:r>
            <a:r>
              <a:rPr lang="ja-JP" altLang="en-US" dirty="0"/>
              <a:t>時間勾配をプロットし，　　　　　　散布図から閾値を求め，判別を行った</a:t>
            </a:r>
            <a:endParaRPr lang="en-US" altLang="ja-JP" dirty="0"/>
          </a:p>
          <a:p>
            <a:pPr marL="0" indent="0">
              <a:buNone/>
            </a:pPr>
            <a:r>
              <a:rPr kumimoji="1" lang="ja-JP" altLang="en-US" dirty="0"/>
              <a:t>⇒捕捉率</a:t>
            </a:r>
            <a:r>
              <a:rPr kumimoji="1" lang="en-US" altLang="ja-JP" dirty="0"/>
              <a:t>100%</a:t>
            </a:r>
            <a:r>
              <a:rPr kumimoji="1" lang="ja-JP" altLang="en-US" dirty="0"/>
              <a:t>を達成</a:t>
            </a:r>
          </a:p>
        </p:txBody>
      </p:sp>
      <p:sp>
        <p:nvSpPr>
          <p:cNvPr id="4" name="スライド番号プレースホルダー 3">
            <a:extLst>
              <a:ext uri="{FF2B5EF4-FFF2-40B4-BE49-F238E27FC236}">
                <a16:creationId xmlns:a16="http://schemas.microsoft.com/office/drawing/2014/main" id="{CDF18EE3-B200-46B9-933A-17802F4F08B6}"/>
              </a:ext>
            </a:extLst>
          </p:cNvPr>
          <p:cNvSpPr>
            <a:spLocks noGrp="1"/>
          </p:cNvSpPr>
          <p:nvPr>
            <p:ph type="sldNum" sz="quarter" idx="12"/>
          </p:nvPr>
        </p:nvSpPr>
        <p:spPr/>
        <p:txBody>
          <a:bodyPr/>
          <a:lstStyle/>
          <a:p>
            <a:fld id="{4611F9C2-6641-4325-A1B0-8726CAAFC082}" type="slidenum">
              <a:rPr kumimoji="1" lang="ja-JP" altLang="en-US" smtClean="0"/>
              <a:pPr/>
              <a:t>27</a:t>
            </a:fld>
            <a:endParaRPr kumimoji="1" lang="ja-JP" altLang="en-US" dirty="0"/>
          </a:p>
        </p:txBody>
      </p:sp>
      <p:pic>
        <p:nvPicPr>
          <p:cNvPr id="5" name="図 4">
            <a:extLst>
              <a:ext uri="{FF2B5EF4-FFF2-40B4-BE49-F238E27FC236}">
                <a16:creationId xmlns:a16="http://schemas.microsoft.com/office/drawing/2014/main" id="{BEB8A553-C019-4C76-A707-4ED6A8941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068" y="2410972"/>
            <a:ext cx="5200532" cy="3979999"/>
          </a:xfrm>
          <a:prstGeom prst="rect">
            <a:avLst/>
          </a:prstGeom>
        </p:spPr>
      </p:pic>
      <p:cxnSp>
        <p:nvCxnSpPr>
          <p:cNvPr id="6" name="直線コネクタ 5">
            <a:extLst>
              <a:ext uri="{FF2B5EF4-FFF2-40B4-BE49-F238E27FC236}">
                <a16:creationId xmlns:a16="http://schemas.microsoft.com/office/drawing/2014/main" id="{70125217-244E-43F4-A098-74DBE1FF42A2}"/>
              </a:ext>
            </a:extLst>
          </p:cNvPr>
          <p:cNvCxnSpPr/>
          <p:nvPr/>
        </p:nvCxnSpPr>
        <p:spPr bwMode="auto">
          <a:xfrm flipV="1">
            <a:off x="2254085" y="3661396"/>
            <a:ext cx="5472608" cy="1584175"/>
          </a:xfrm>
          <a:prstGeom prst="line">
            <a:avLst/>
          </a:prstGeom>
          <a:noFill/>
          <a:ln w="50800" cap="flat" cmpd="sng" algn="ctr">
            <a:solidFill>
              <a:srgbClr val="00B050">
                <a:alpha val="50000"/>
              </a:srgbClr>
            </a:solidFill>
            <a:prstDash val="solid"/>
            <a:round/>
            <a:headEnd type="none" w="med" len="med"/>
            <a:tailEnd type="none" w="med" len="med"/>
          </a:ln>
          <a:effectLst/>
        </p:spPr>
      </p:cxnSp>
      <p:sp>
        <p:nvSpPr>
          <p:cNvPr id="7" name="テキスト ボックス 6">
            <a:extLst>
              <a:ext uri="{FF2B5EF4-FFF2-40B4-BE49-F238E27FC236}">
                <a16:creationId xmlns:a16="http://schemas.microsoft.com/office/drawing/2014/main" id="{22B17555-F966-4D3D-BE08-BB62F05E20CA}"/>
              </a:ext>
            </a:extLst>
          </p:cNvPr>
          <p:cNvSpPr txBox="1"/>
          <p:nvPr/>
        </p:nvSpPr>
        <p:spPr>
          <a:xfrm>
            <a:off x="628650" y="6390971"/>
            <a:ext cx="7886700" cy="338554"/>
          </a:xfrm>
          <a:prstGeom prst="rect">
            <a:avLst/>
          </a:prstGeom>
          <a:noFill/>
        </p:spPr>
        <p:txBody>
          <a:bodyPr wrap="square" rtlCol="0">
            <a:spAutoFit/>
          </a:bodyPr>
          <a:lstStyle/>
          <a:p>
            <a:pPr marL="0" indent="0">
              <a:buNone/>
            </a:pPr>
            <a:r>
              <a:rPr kumimoji="1" lang="en-US" altLang="ja-JP" sz="1600" dirty="0"/>
              <a:t>※</a:t>
            </a:r>
            <a:r>
              <a:rPr kumimoji="1" lang="ja-JP" altLang="en-US" sz="1600" dirty="0"/>
              <a:t>画像は先行研究</a:t>
            </a:r>
            <a:r>
              <a:rPr kumimoji="1" lang="en-US" altLang="ja-JP" sz="1600" dirty="0"/>
              <a:t>[1]</a:t>
            </a:r>
            <a:r>
              <a:rPr kumimoji="1" lang="ja-JP" altLang="en-US" sz="1600" dirty="0"/>
              <a:t>より引用</a:t>
            </a:r>
            <a:endParaRPr kumimoji="1" lang="en-US" altLang="ja-JP" sz="1600" dirty="0"/>
          </a:p>
        </p:txBody>
      </p:sp>
    </p:spTree>
    <p:extLst>
      <p:ext uri="{BB962C8B-B14F-4D97-AF65-F5344CB8AC3E}">
        <p14:creationId xmlns:p14="http://schemas.microsoft.com/office/powerpoint/2010/main" val="31827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0199890-AEBB-49AC-8F7C-9EA1412217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saturation sat="50000"/>
                    </a14:imgEffect>
                  </a14:imgLayer>
                </a14:imgProps>
              </a:ext>
              <a:ext uri="{28A0092B-C50C-407E-A947-70E740481C1C}">
                <a14:useLocalDpi xmlns:a14="http://schemas.microsoft.com/office/drawing/2010/main" val="0"/>
              </a:ext>
            </a:extLst>
          </a:blip>
          <a:srcRect l="45486" t="44495" r="50123" b="53372"/>
          <a:stretch/>
        </p:blipFill>
        <p:spPr>
          <a:xfrm>
            <a:off x="5380273" y="5139974"/>
            <a:ext cx="1260000" cy="612000"/>
          </a:xfrm>
          <a:prstGeom prst="rect">
            <a:avLst/>
          </a:prstGeom>
          <a:solidFill>
            <a:srgbClr val="2F528F"/>
          </a:solidFill>
          <a:ln w="12700">
            <a:solidFill>
              <a:schemeClr val="tx1"/>
            </a:solidFill>
          </a:ln>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空間</a:t>
            </a:r>
            <a:r>
              <a:rPr lang="en-US" altLang="ja-JP" dirty="0"/>
              <a:t>-</a:t>
            </a:r>
            <a:r>
              <a:rPr lang="ja-JP" altLang="en-US" dirty="0"/>
              <a:t>時間勾配</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28</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r>
              <a:rPr lang="ja-JP" altLang="en-US" dirty="0"/>
              <a:t>輝度値の小さい自然背景は小さい値，　　　　　　　　　　　　　　　輝度値の大きい物体</a:t>
            </a:r>
            <a:r>
              <a:rPr lang="en-US" altLang="ja-JP" dirty="0"/>
              <a:t>(</a:t>
            </a:r>
            <a:r>
              <a:rPr lang="ja-JP" altLang="en-US" dirty="0"/>
              <a:t>送信機</a:t>
            </a:r>
            <a:r>
              <a:rPr lang="en-US" altLang="ja-JP" dirty="0"/>
              <a:t>)</a:t>
            </a:r>
            <a:r>
              <a:rPr lang="ja-JP" altLang="en-US" dirty="0"/>
              <a:t>は大きな値を持つ</a:t>
            </a:r>
            <a:endParaRPr lang="en-US" altLang="ja-JP" dirty="0"/>
          </a:p>
          <a:p>
            <a:pPr lvl="1"/>
            <a:endParaRPr lang="en-US" altLang="ja-JP" dirty="0"/>
          </a:p>
          <a:p>
            <a:r>
              <a:rPr lang="ja-JP" altLang="en-US" b="1" dirty="0"/>
              <a:t>時間勾配</a:t>
            </a:r>
            <a:r>
              <a:rPr lang="ja-JP" altLang="en-US" sz="2000" dirty="0"/>
              <a:t>（連続画像の輝度値変化）</a:t>
            </a:r>
            <a:endParaRPr lang="en-US" altLang="ja-JP" sz="2000" dirty="0"/>
          </a:p>
          <a:p>
            <a:pPr lvl="1"/>
            <a:r>
              <a:rPr kumimoji="1" lang="ja-JP" altLang="en-US" dirty="0"/>
              <a:t>撮影した連続画像の輝度値変化を測定する</a:t>
            </a:r>
            <a:endParaRPr kumimoji="1" lang="en-US" altLang="ja-JP" dirty="0"/>
          </a:p>
          <a:p>
            <a:pPr lvl="1"/>
            <a:r>
              <a:rPr lang="en-US" altLang="ja-JP" dirty="0"/>
              <a:t>LED</a:t>
            </a:r>
            <a:r>
              <a:rPr lang="ja-JP" altLang="en-US" dirty="0"/>
              <a:t>アレイは点滅しているため，大きな時間勾配を持つ</a:t>
            </a:r>
            <a:endParaRPr lang="en-US" altLang="ja-JP" dirty="0"/>
          </a:p>
          <a:p>
            <a:endParaRPr lang="en-US" altLang="ja-JP" dirty="0"/>
          </a:p>
        </p:txBody>
      </p:sp>
      <p:pic>
        <p:nvPicPr>
          <p:cNvPr id="7" name="図 6">
            <a:extLst>
              <a:ext uri="{FF2B5EF4-FFF2-40B4-BE49-F238E27FC236}">
                <a16:creationId xmlns:a16="http://schemas.microsoft.com/office/drawing/2014/main" id="{9026BA7E-4FDA-440B-BD5A-C24946C47CFD}"/>
              </a:ext>
            </a:extLst>
          </p:cNvPr>
          <p:cNvPicPr>
            <a:picLocks noChangeAspect="1"/>
          </p:cNvPicPr>
          <p:nvPr/>
        </p:nvPicPr>
        <p:blipFill rotWithShape="1">
          <a:blip r:embed="rId5">
            <a:extLst>
              <a:ext uri="{28A0092B-C50C-407E-A947-70E740481C1C}">
                <a14:useLocalDpi xmlns:a14="http://schemas.microsoft.com/office/drawing/2010/main" val="0"/>
              </a:ext>
            </a:extLst>
          </a:blip>
          <a:srcRect l="46491" t="38003" r="48755" b="59718"/>
          <a:stretch/>
        </p:blipFill>
        <p:spPr>
          <a:xfrm>
            <a:off x="5380273" y="4066309"/>
            <a:ext cx="1260000" cy="612000"/>
          </a:xfrm>
          <a:prstGeom prst="rect">
            <a:avLst/>
          </a:prstGeom>
          <a:ln w="12700">
            <a:solidFill>
              <a:schemeClr val="tx1"/>
            </a:solidFill>
          </a:ln>
        </p:spPr>
      </p:pic>
      <p:pic>
        <p:nvPicPr>
          <p:cNvPr id="11" name="図 10">
            <a:extLst>
              <a:ext uri="{FF2B5EF4-FFF2-40B4-BE49-F238E27FC236}">
                <a16:creationId xmlns:a16="http://schemas.microsoft.com/office/drawing/2014/main" id="{CE190086-699C-4ED4-80BD-47AFA7BCFFE7}"/>
              </a:ext>
            </a:extLst>
          </p:cNvPr>
          <p:cNvPicPr>
            <a:picLocks noChangeAspect="1"/>
          </p:cNvPicPr>
          <p:nvPr/>
        </p:nvPicPr>
        <p:blipFill rotWithShape="1">
          <a:blip r:embed="rId6">
            <a:extLst>
              <a:ext uri="{28A0092B-C50C-407E-A947-70E740481C1C}">
                <a14:useLocalDpi xmlns:a14="http://schemas.microsoft.com/office/drawing/2010/main" val="0"/>
              </a:ext>
            </a:extLst>
          </a:blip>
          <a:srcRect l="45581" t="44351" r="50028" b="53516"/>
          <a:stretch/>
        </p:blipFill>
        <p:spPr>
          <a:xfrm>
            <a:off x="2357832" y="5139974"/>
            <a:ext cx="1260000" cy="612000"/>
          </a:xfrm>
          <a:prstGeom prst="rect">
            <a:avLst/>
          </a:prstGeom>
          <a:ln w="12700">
            <a:solidFill>
              <a:schemeClr val="tx1"/>
            </a:solidFill>
          </a:ln>
        </p:spPr>
      </p:pic>
      <p:pic>
        <p:nvPicPr>
          <p:cNvPr id="12" name="図 11">
            <a:extLst>
              <a:ext uri="{FF2B5EF4-FFF2-40B4-BE49-F238E27FC236}">
                <a16:creationId xmlns:a16="http://schemas.microsoft.com/office/drawing/2014/main" id="{94609882-FCC4-450A-A386-BA522EDAD5CF}"/>
              </a:ext>
            </a:extLst>
          </p:cNvPr>
          <p:cNvPicPr>
            <a:picLocks noChangeAspect="1"/>
          </p:cNvPicPr>
          <p:nvPr/>
        </p:nvPicPr>
        <p:blipFill rotWithShape="1">
          <a:blip r:embed="rId7">
            <a:extLst>
              <a:ext uri="{28A0092B-C50C-407E-A947-70E740481C1C}">
                <a14:useLocalDpi xmlns:a14="http://schemas.microsoft.com/office/drawing/2010/main" val="0"/>
              </a:ext>
            </a:extLst>
          </a:blip>
          <a:srcRect l="45581" t="44381" r="50028" b="53486"/>
          <a:stretch/>
        </p:blipFill>
        <p:spPr>
          <a:xfrm>
            <a:off x="2357832" y="4068770"/>
            <a:ext cx="1260000" cy="612000"/>
          </a:xfrm>
          <a:prstGeom prst="rect">
            <a:avLst/>
          </a:prstGeom>
          <a:ln w="12700">
            <a:solidFill>
              <a:schemeClr val="tx1"/>
            </a:solidFill>
          </a:ln>
        </p:spPr>
      </p:pic>
      <p:cxnSp>
        <p:nvCxnSpPr>
          <p:cNvPr id="16" name="直線矢印コネクタ 15">
            <a:extLst>
              <a:ext uri="{FF2B5EF4-FFF2-40B4-BE49-F238E27FC236}">
                <a16:creationId xmlns:a16="http://schemas.microsoft.com/office/drawing/2014/main" id="{832BFC79-265F-4BDA-940E-2D8385A8FEEF}"/>
              </a:ext>
            </a:extLst>
          </p:cNvPr>
          <p:cNvCxnSpPr>
            <a:cxnSpLocks/>
          </p:cNvCxnSpPr>
          <p:nvPr/>
        </p:nvCxnSpPr>
        <p:spPr bwMode="auto">
          <a:xfrm flipV="1">
            <a:off x="3617832" y="4277059"/>
            <a:ext cx="1762441" cy="2461"/>
          </a:xfrm>
          <a:prstGeom prst="straightConnector1">
            <a:avLst/>
          </a:prstGeom>
          <a:noFill/>
          <a:ln w="38100" cap="flat" cmpd="sng" algn="ctr">
            <a:solidFill>
              <a:srgbClr val="00B0F0"/>
            </a:solidFill>
            <a:prstDash val="solid"/>
            <a:round/>
            <a:headEnd type="none" w="med" len="med"/>
            <a:tailEnd type="arrow"/>
          </a:ln>
          <a:effectLst/>
        </p:spPr>
      </p:cxnSp>
      <p:cxnSp>
        <p:nvCxnSpPr>
          <p:cNvPr id="23" name="直線矢印コネクタ 22">
            <a:extLst>
              <a:ext uri="{FF2B5EF4-FFF2-40B4-BE49-F238E27FC236}">
                <a16:creationId xmlns:a16="http://schemas.microsoft.com/office/drawing/2014/main" id="{634A32C0-25E0-4C01-A419-E01EB10E7DE9}"/>
              </a:ext>
            </a:extLst>
          </p:cNvPr>
          <p:cNvCxnSpPr>
            <a:cxnSpLocks/>
            <a:stCxn id="11" idx="3"/>
            <a:endCxn id="13" idx="1"/>
          </p:cNvCxnSpPr>
          <p:nvPr/>
        </p:nvCxnSpPr>
        <p:spPr bwMode="auto">
          <a:xfrm>
            <a:off x="3617832" y="5445974"/>
            <a:ext cx="1762441" cy="0"/>
          </a:xfrm>
          <a:prstGeom prst="straightConnector1">
            <a:avLst/>
          </a:prstGeom>
          <a:noFill/>
          <a:ln w="34925" cap="flat" cmpd="sng" algn="ctr">
            <a:solidFill>
              <a:srgbClr val="FFC000"/>
            </a:solidFill>
            <a:prstDash val="solid"/>
            <a:round/>
            <a:headEnd type="none" w="med" len="med"/>
            <a:tailEnd type="arrow"/>
          </a:ln>
          <a:effectLst/>
        </p:spPr>
      </p:cxnSp>
      <p:sp>
        <p:nvSpPr>
          <p:cNvPr id="26" name="テキスト ボックス 25">
            <a:extLst>
              <a:ext uri="{FF2B5EF4-FFF2-40B4-BE49-F238E27FC236}">
                <a16:creationId xmlns:a16="http://schemas.microsoft.com/office/drawing/2014/main" id="{C73D67F3-D9CA-41ED-9A0C-D63AE334882C}"/>
              </a:ext>
            </a:extLst>
          </p:cNvPr>
          <p:cNvSpPr txBox="1"/>
          <p:nvPr/>
        </p:nvSpPr>
        <p:spPr>
          <a:xfrm>
            <a:off x="3981717" y="3957243"/>
            <a:ext cx="1257300" cy="338554"/>
          </a:xfrm>
          <a:prstGeom prst="rect">
            <a:avLst/>
          </a:prstGeom>
          <a:noFill/>
        </p:spPr>
        <p:txBody>
          <a:bodyPr wrap="square" rtlCol="0">
            <a:spAutoFit/>
          </a:bodyPr>
          <a:lstStyle/>
          <a:p>
            <a:r>
              <a:rPr kumimoji="1" lang="ja-JP" altLang="en-US" sz="1600" b="1" dirty="0"/>
              <a:t>空間勾配</a:t>
            </a:r>
          </a:p>
        </p:txBody>
      </p:sp>
      <p:sp>
        <p:nvSpPr>
          <p:cNvPr id="27" name="テキスト ボックス 26">
            <a:extLst>
              <a:ext uri="{FF2B5EF4-FFF2-40B4-BE49-F238E27FC236}">
                <a16:creationId xmlns:a16="http://schemas.microsoft.com/office/drawing/2014/main" id="{0BF05582-4990-4FB6-B5B4-CE9204636997}"/>
              </a:ext>
            </a:extLst>
          </p:cNvPr>
          <p:cNvSpPr txBox="1"/>
          <p:nvPr/>
        </p:nvSpPr>
        <p:spPr>
          <a:xfrm>
            <a:off x="4001799" y="5139974"/>
            <a:ext cx="1257300" cy="338554"/>
          </a:xfrm>
          <a:prstGeom prst="rect">
            <a:avLst/>
          </a:prstGeom>
          <a:noFill/>
        </p:spPr>
        <p:txBody>
          <a:bodyPr wrap="square" rtlCol="0">
            <a:spAutoFit/>
          </a:bodyPr>
          <a:lstStyle/>
          <a:p>
            <a:r>
              <a:rPr kumimoji="1" lang="ja-JP" altLang="en-US" sz="1600" b="1" dirty="0"/>
              <a:t>時間勾配</a:t>
            </a:r>
          </a:p>
        </p:txBody>
      </p:sp>
      <p:cxnSp>
        <p:nvCxnSpPr>
          <p:cNvPr id="29" name="コネクタ: カギ線 28">
            <a:extLst>
              <a:ext uri="{FF2B5EF4-FFF2-40B4-BE49-F238E27FC236}">
                <a16:creationId xmlns:a16="http://schemas.microsoft.com/office/drawing/2014/main" id="{CDCCB153-D96F-4F07-A7D4-97CDC905A554}"/>
              </a:ext>
            </a:extLst>
          </p:cNvPr>
          <p:cNvCxnSpPr>
            <a:cxnSpLocks/>
            <a:stCxn id="12" idx="3"/>
          </p:cNvCxnSpPr>
          <p:nvPr/>
        </p:nvCxnSpPr>
        <p:spPr>
          <a:xfrm>
            <a:off x="3617832" y="4374770"/>
            <a:ext cx="383967" cy="1071202"/>
          </a:xfrm>
          <a:prstGeom prst="bentConnector2">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84B5A34-BA0D-4368-90A3-C423AA4D525E}"/>
              </a:ext>
            </a:extLst>
          </p:cNvPr>
          <p:cNvCxnSpPr>
            <a:cxnSpLocks/>
            <a:stCxn id="12" idx="2"/>
            <a:endCxn id="11" idx="0"/>
          </p:cNvCxnSpPr>
          <p:nvPr/>
        </p:nvCxnSpPr>
        <p:spPr>
          <a:xfrm>
            <a:off x="2987832" y="4680770"/>
            <a:ext cx="0" cy="4592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04CEFD-1253-4851-9A3E-608C77A73C1F}"/>
              </a:ext>
            </a:extLst>
          </p:cNvPr>
          <p:cNvSpPr txBox="1"/>
          <p:nvPr/>
        </p:nvSpPr>
        <p:spPr>
          <a:xfrm>
            <a:off x="1591188" y="4741095"/>
            <a:ext cx="1533288" cy="338554"/>
          </a:xfrm>
          <a:prstGeom prst="rect">
            <a:avLst/>
          </a:prstGeom>
          <a:noFill/>
        </p:spPr>
        <p:txBody>
          <a:bodyPr wrap="square" rtlCol="0">
            <a:spAutoFit/>
          </a:bodyPr>
          <a:lstStyle/>
          <a:p>
            <a:r>
              <a:rPr kumimoji="1" lang="ja-JP" altLang="en-US" sz="1600" b="1" dirty="0"/>
              <a:t>輝度値が変化</a:t>
            </a:r>
          </a:p>
        </p:txBody>
      </p:sp>
    </p:spTree>
    <p:extLst>
      <p:ext uri="{BB962C8B-B14F-4D97-AF65-F5344CB8AC3E}">
        <p14:creationId xmlns:p14="http://schemas.microsoft.com/office/powerpoint/2010/main" val="1275277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空間</a:t>
            </a:r>
            <a:r>
              <a:rPr lang="en-US" altLang="ja-JP" dirty="0"/>
              <a:t>-</a:t>
            </a:r>
            <a:r>
              <a:rPr lang="ja-JP" altLang="en-US" dirty="0"/>
              <a:t>時間勾配の導出</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29</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r>
              <a:rPr lang="ja-JP" altLang="en-US" dirty="0"/>
              <a:t>時間勾配</a:t>
            </a:r>
            <a:r>
              <a:rPr lang="ja-JP" altLang="en-US" sz="2000" dirty="0"/>
              <a:t>（連続画像の輝度値変化）</a:t>
            </a:r>
            <a:endParaRPr lang="en-US" altLang="ja-JP" sz="2000" dirty="0"/>
          </a:p>
          <a:p>
            <a:pPr lvl="1"/>
            <a:r>
              <a:rPr kumimoji="1" lang="ja-JP" altLang="en-US" dirty="0"/>
              <a:t>連続</a:t>
            </a:r>
            <a:r>
              <a:rPr lang="ja-JP" altLang="en-US" dirty="0"/>
              <a:t>した</a:t>
            </a:r>
            <a:r>
              <a:rPr kumimoji="1" lang="ja-JP" altLang="en-US" dirty="0"/>
              <a:t>撮影画像の輝度値変化を測定する</a:t>
            </a:r>
            <a:endParaRPr lang="en-US" altLang="ja-JP"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C221E85D-0B20-4CDC-9B04-136F04365A95}"/>
                  </a:ext>
                </a:extLst>
              </p:cNvPr>
              <p:cNvSpPr txBox="1"/>
              <p:nvPr/>
            </p:nvSpPr>
            <p:spPr>
              <a:xfrm>
                <a:off x="408042" y="1665047"/>
                <a:ext cx="8356582" cy="957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𝐺</m:t>
                          </m:r>
                        </m:e>
                        <m:sub>
                          <m:r>
                            <a:rPr kumimoji="1" lang="en-US" altLang="ja-JP" sz="1600" b="0" i="1" smtClean="0">
                              <a:latin typeface="Cambria Math" panose="02040503050406030204" pitchFamily="18" charset="0"/>
                            </a:rPr>
                            <m:t>𝑠</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𝑛</m:t>
                          </m:r>
                        </m:e>
                      </m:d>
                      <m:r>
                        <a:rPr kumimoji="1" lang="en-US" altLang="ja-JP" sz="1600" b="0" i="1" smtClean="0">
                          <a:latin typeface="Cambria Math" panose="02040503050406030204" pitchFamily="18" charset="0"/>
                        </a:rPr>
                        <m:t>=</m:t>
                      </m:r>
                      <m:rad>
                        <m:radPr>
                          <m:degHide m:val="on"/>
                          <m:ctrlPr>
                            <a:rPr kumimoji="1" lang="en-US" altLang="ja-JP" sz="1600" b="0" i="1" smtClean="0">
                              <a:latin typeface="Cambria Math" panose="02040503050406030204" pitchFamily="18" charset="0"/>
                            </a:rPr>
                          </m:ctrlPr>
                        </m:radPr>
                        <m:deg/>
                        <m:e>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e>
                                          </m:d>
                                        </m:e>
                                      </m:nary>
                                    </m:e>
                                  </m:nary>
                                </m:e>
                              </m:d>
                            </m:e>
                            <m:sup>
                              <m:r>
                                <a:rPr kumimoji="1" lang="en-US" altLang="ja-JP" sz="1600" b="0" i="1" smtClean="0">
                                  <a:latin typeface="Cambria Math" panose="02040503050406030204" pitchFamily="18" charset="0"/>
                                </a:rPr>
                                <m:t>2</m:t>
                              </m:r>
                            </m:sup>
                          </m:sSup>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2</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e>
                                          </m:d>
                                        </m:e>
                                      </m:nary>
                                    </m:e>
                                  </m:nary>
                                </m:e>
                              </m:d>
                            </m:e>
                            <m:sup>
                              <m:r>
                                <a:rPr kumimoji="1" lang="en-US" altLang="ja-JP" sz="1600" b="0" i="1" smtClean="0">
                                  <a:latin typeface="Cambria Math" panose="02040503050406030204" pitchFamily="18" charset="0"/>
                                </a:rPr>
                                <m:t>2</m:t>
                              </m:r>
                            </m:sup>
                          </m:sSup>
                        </m:e>
                      </m:rad>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C221E85D-0B20-4CDC-9B04-136F04365A95}"/>
                  </a:ext>
                </a:extLst>
              </p:cNvPr>
              <p:cNvSpPr txBox="1">
                <a:spLocks noRot="1" noChangeAspect="1" noMove="1" noResize="1" noEditPoints="1" noAdjustHandles="1" noChangeArrowheads="1" noChangeShapeType="1" noTextEdit="1"/>
              </p:cNvSpPr>
              <p:nvPr/>
            </p:nvSpPr>
            <p:spPr>
              <a:xfrm>
                <a:off x="408042" y="1665047"/>
                <a:ext cx="8356582" cy="95795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47BE6301-0FB5-4BA4-AB84-B11FB9BC73F6}"/>
                  </a:ext>
                </a:extLst>
              </p:cNvPr>
              <p:cNvSpPr txBox="1"/>
              <p:nvPr/>
            </p:nvSpPr>
            <p:spPr>
              <a:xfrm>
                <a:off x="395822" y="4131022"/>
                <a:ext cx="8352351" cy="957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𝐺</m:t>
                          </m:r>
                        </m:e>
                        <m:sub>
                          <m:r>
                            <a:rPr kumimoji="1" lang="en-US" altLang="ja-JP" sz="1600" b="0" i="1" smtClean="0">
                              <a:latin typeface="Cambria Math" panose="02040503050406030204" pitchFamily="18" charset="0"/>
                            </a:rPr>
                            <m:t>𝑡</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𝑛</m:t>
                          </m:r>
                        </m:e>
                      </m:d>
                      <m:r>
                        <a:rPr kumimoji="1" lang="en-US" altLang="ja-JP" sz="1600" b="0" i="1" smtClean="0">
                          <a:latin typeface="Cambria Math" panose="02040503050406030204" pitchFamily="18" charset="0"/>
                        </a:rPr>
                        <m:t>=</m:t>
                      </m:r>
                      <m:rad>
                        <m:radPr>
                          <m:degHide m:val="on"/>
                          <m:ctrlPr>
                            <a:rPr kumimoji="1" lang="en-US" altLang="ja-JP" sz="1600" b="0" i="1" smtClean="0">
                              <a:latin typeface="Cambria Math" panose="02040503050406030204" pitchFamily="18" charset="0"/>
                            </a:rPr>
                          </m:ctrlPr>
                        </m:radPr>
                        <m:deg/>
                        <m:e>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e>
                                      </m:nary>
                                    </m:e>
                                  </m:nary>
                                </m:e>
                              </m:d>
                            </m:e>
                            <m:sup>
                              <m:r>
                                <a:rPr kumimoji="1" lang="en-US" altLang="ja-JP" sz="1600" b="0" i="1" smtClean="0">
                                  <a:latin typeface="Cambria Math" panose="02040503050406030204" pitchFamily="18" charset="0"/>
                                </a:rPr>
                                <m:t>2</m:t>
                              </m:r>
                            </m:sup>
                          </m:sSup>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e>
                                      </m:nary>
                                    </m:e>
                                  </m:nary>
                                </m:e>
                              </m:d>
                            </m:e>
                            <m:sup>
                              <m:r>
                                <a:rPr kumimoji="1" lang="en-US" altLang="ja-JP" sz="1600" b="0" i="1" smtClean="0">
                                  <a:latin typeface="Cambria Math" panose="02040503050406030204" pitchFamily="18" charset="0"/>
                                </a:rPr>
                                <m:t>2</m:t>
                              </m:r>
                            </m:sup>
                          </m:sSup>
                        </m:e>
                      </m:rad>
                    </m:oMath>
                  </m:oMathPara>
                </a14:m>
                <a:endParaRPr kumimoji="1" lang="ja-JP" altLang="en-US" sz="1600" dirty="0"/>
              </a:p>
            </p:txBody>
          </p:sp>
        </mc:Choice>
        <mc:Fallback xmlns="">
          <p:sp>
            <p:nvSpPr>
              <p:cNvPr id="25" name="テキスト ボックス 24">
                <a:extLst>
                  <a:ext uri="{FF2B5EF4-FFF2-40B4-BE49-F238E27FC236}">
                    <a16:creationId xmlns:a16="http://schemas.microsoft.com/office/drawing/2014/main" id="{47BE6301-0FB5-4BA4-AB84-B11FB9BC73F6}"/>
                  </a:ext>
                </a:extLst>
              </p:cNvPr>
              <p:cNvSpPr txBox="1">
                <a:spLocks noRot="1" noChangeAspect="1" noMove="1" noResize="1" noEditPoints="1" noAdjustHandles="1" noChangeArrowheads="1" noChangeShapeType="1" noTextEdit="1"/>
              </p:cNvSpPr>
              <p:nvPr/>
            </p:nvSpPr>
            <p:spPr>
              <a:xfrm>
                <a:off x="395822" y="4131022"/>
                <a:ext cx="8352351" cy="95795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E786150-1981-4B20-816C-38C88532EC4B}"/>
                  </a:ext>
                </a:extLst>
              </p:cNvPr>
              <p:cNvSpPr txBox="1"/>
              <p:nvPr/>
            </p:nvSpPr>
            <p:spPr>
              <a:xfrm>
                <a:off x="1668598" y="5822282"/>
                <a:ext cx="2696123"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𝑙</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3"/>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−1</m:t>
                                </m:r>
                              </m:e>
                            </m:mr>
                            <m:mr>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0</m:t>
                                </m:r>
                              </m:e>
                            </m:mr>
                            <m:mr>
                              <m:e>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1</m:t>
                                </m:r>
                              </m:e>
                            </m:mr>
                          </m:m>
                        </m:e>
                      </m:d>
                    </m:oMath>
                  </m:oMathPara>
                </a14:m>
                <a:endParaRPr kumimoji="1" lang="ja-JP" altLang="en-US" dirty="0"/>
              </a:p>
            </p:txBody>
          </p:sp>
        </mc:Choice>
        <mc:Fallback xmlns="">
          <p:sp>
            <p:nvSpPr>
              <p:cNvPr id="5" name="テキスト ボックス 4">
                <a:extLst>
                  <a:ext uri="{FF2B5EF4-FFF2-40B4-BE49-F238E27FC236}">
                    <a16:creationId xmlns:a16="http://schemas.microsoft.com/office/drawing/2014/main" id="{DE786150-1981-4B20-816C-38C88532EC4B}"/>
                  </a:ext>
                </a:extLst>
              </p:cNvPr>
              <p:cNvSpPr txBox="1">
                <a:spLocks noRot="1" noChangeAspect="1" noMove="1" noResize="1" noEditPoints="1" noAdjustHandles="1" noChangeArrowheads="1" noChangeShapeType="1" noTextEdit="1"/>
              </p:cNvSpPr>
              <p:nvPr/>
            </p:nvSpPr>
            <p:spPr>
              <a:xfrm>
                <a:off x="1668598" y="5822282"/>
                <a:ext cx="2696123" cy="730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BE2E53D9-F587-4063-A35D-17DF2F2E4310}"/>
                  </a:ext>
                </a:extLst>
              </p:cNvPr>
              <p:cNvSpPr txBox="1"/>
              <p:nvPr/>
            </p:nvSpPr>
            <p:spPr>
              <a:xfrm>
                <a:off x="4833011" y="5822282"/>
                <a:ext cx="2438553"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2</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𝑙</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3"/>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1</m:t>
                                </m:r>
                              </m:e>
                            </m:mr>
                            <m:mr>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2</m:t>
                                </m:r>
                              </m:e>
                            </m:mr>
                            <m:mr>
                              <m:e>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1</m:t>
                                </m:r>
                              </m:e>
                            </m:mr>
                          </m:m>
                        </m:e>
                      </m:d>
                    </m:oMath>
                  </m:oMathPara>
                </a14:m>
                <a:endParaRPr kumimoji="1" lang="ja-JP" altLang="en-US" dirty="0"/>
              </a:p>
            </p:txBody>
          </p:sp>
        </mc:Choice>
        <mc:Fallback xmlns="">
          <p:sp>
            <p:nvSpPr>
              <p:cNvPr id="31" name="テキスト ボックス 30">
                <a:extLst>
                  <a:ext uri="{FF2B5EF4-FFF2-40B4-BE49-F238E27FC236}">
                    <a16:creationId xmlns:a16="http://schemas.microsoft.com/office/drawing/2014/main" id="{BE2E53D9-F587-4063-A35D-17DF2F2E4310}"/>
                  </a:ext>
                </a:extLst>
              </p:cNvPr>
              <p:cNvSpPr txBox="1">
                <a:spLocks noRot="1" noChangeAspect="1" noMove="1" noResize="1" noEditPoints="1" noAdjustHandles="1" noChangeArrowheads="1" noChangeShapeType="1" noTextEdit="1"/>
              </p:cNvSpPr>
              <p:nvPr/>
            </p:nvSpPr>
            <p:spPr>
              <a:xfrm>
                <a:off x="4833011" y="5822282"/>
                <a:ext cx="2438553" cy="732573"/>
              </a:xfrm>
              <a:prstGeom prst="rect">
                <a:avLst/>
              </a:prstGeom>
              <a:blipFill>
                <a:blip r:embed="rId6"/>
                <a:stretch>
                  <a:fillRect/>
                </a:stretch>
              </a:blipFill>
            </p:spPr>
            <p:txBody>
              <a:bodyPr/>
              <a:lstStyle/>
              <a:p>
                <a:r>
                  <a:rPr lang="ja-JP" altLang="en-US">
                    <a:noFill/>
                  </a:rPr>
                  <a:t> </a:t>
                </a:r>
              </a:p>
            </p:txBody>
          </p:sp>
        </mc:Fallback>
      </mc:AlternateContent>
      <p:cxnSp>
        <p:nvCxnSpPr>
          <p:cNvPr id="9" name="直線コネクタ 8">
            <a:extLst>
              <a:ext uri="{FF2B5EF4-FFF2-40B4-BE49-F238E27FC236}">
                <a16:creationId xmlns:a16="http://schemas.microsoft.com/office/drawing/2014/main" id="{EF5664F1-7B30-484E-A4AC-4FCB6C36E190}"/>
              </a:ext>
            </a:extLst>
          </p:cNvPr>
          <p:cNvCxnSpPr/>
          <p:nvPr/>
        </p:nvCxnSpPr>
        <p:spPr>
          <a:xfrm>
            <a:off x="1792333" y="2566304"/>
            <a:ext cx="318550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061F959-4107-4719-AE8B-2B4137B593B4}"/>
              </a:ext>
            </a:extLst>
          </p:cNvPr>
          <p:cNvCxnSpPr/>
          <p:nvPr/>
        </p:nvCxnSpPr>
        <p:spPr>
          <a:xfrm>
            <a:off x="5383838" y="2566304"/>
            <a:ext cx="318550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B5B4A18-4E1F-4527-8F1D-21D26530A654}"/>
              </a:ext>
            </a:extLst>
          </p:cNvPr>
          <p:cNvSpPr txBox="1"/>
          <p:nvPr/>
        </p:nvSpPr>
        <p:spPr>
          <a:xfrm>
            <a:off x="2240974" y="2614946"/>
            <a:ext cx="2390529" cy="369332"/>
          </a:xfrm>
          <a:prstGeom prst="rect">
            <a:avLst/>
          </a:prstGeom>
          <a:noFill/>
        </p:spPr>
        <p:txBody>
          <a:bodyPr wrap="square" rtlCol="0">
            <a:spAutoFit/>
          </a:bodyPr>
          <a:lstStyle/>
          <a:p>
            <a:r>
              <a:rPr kumimoji="1" lang="ja-JP" altLang="en-US" b="1" dirty="0"/>
              <a:t>縦方向の空間勾配</a:t>
            </a:r>
          </a:p>
        </p:txBody>
      </p:sp>
      <p:sp>
        <p:nvSpPr>
          <p:cNvPr id="33" name="テキスト ボックス 32">
            <a:extLst>
              <a:ext uri="{FF2B5EF4-FFF2-40B4-BE49-F238E27FC236}">
                <a16:creationId xmlns:a16="http://schemas.microsoft.com/office/drawing/2014/main" id="{6631F331-538E-41D7-BFB8-AFD98FC75654}"/>
              </a:ext>
            </a:extLst>
          </p:cNvPr>
          <p:cNvSpPr txBox="1"/>
          <p:nvPr/>
        </p:nvSpPr>
        <p:spPr>
          <a:xfrm>
            <a:off x="5844728" y="2614946"/>
            <a:ext cx="2390529" cy="369332"/>
          </a:xfrm>
          <a:prstGeom prst="rect">
            <a:avLst/>
          </a:prstGeom>
          <a:noFill/>
        </p:spPr>
        <p:txBody>
          <a:bodyPr wrap="square" rtlCol="0">
            <a:spAutoFit/>
          </a:bodyPr>
          <a:lstStyle/>
          <a:p>
            <a:r>
              <a:rPr kumimoji="1" lang="ja-JP" altLang="en-US" b="1" dirty="0"/>
              <a:t>横方向の空間勾配</a:t>
            </a:r>
          </a:p>
        </p:txBody>
      </p:sp>
      <p:cxnSp>
        <p:nvCxnSpPr>
          <p:cNvPr id="34" name="直線コネクタ 33">
            <a:extLst>
              <a:ext uri="{FF2B5EF4-FFF2-40B4-BE49-F238E27FC236}">
                <a16:creationId xmlns:a16="http://schemas.microsoft.com/office/drawing/2014/main" id="{94738737-6769-42DD-B722-30A4E9BC2D37}"/>
              </a:ext>
            </a:extLst>
          </p:cNvPr>
          <p:cNvCxnSpPr/>
          <p:nvPr/>
        </p:nvCxnSpPr>
        <p:spPr>
          <a:xfrm>
            <a:off x="1792333" y="5042804"/>
            <a:ext cx="318550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FFE0794C-EA3D-4674-8882-264A9823DF8B}"/>
              </a:ext>
            </a:extLst>
          </p:cNvPr>
          <p:cNvCxnSpPr/>
          <p:nvPr/>
        </p:nvCxnSpPr>
        <p:spPr>
          <a:xfrm>
            <a:off x="5383838" y="5042804"/>
            <a:ext cx="318550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964B80DC-F4B6-4C1D-AB66-45BA7E6DCFFB}"/>
              </a:ext>
            </a:extLst>
          </p:cNvPr>
          <p:cNvSpPr txBox="1"/>
          <p:nvPr/>
        </p:nvSpPr>
        <p:spPr>
          <a:xfrm>
            <a:off x="2240974" y="5091446"/>
            <a:ext cx="2390529" cy="369332"/>
          </a:xfrm>
          <a:prstGeom prst="rect">
            <a:avLst/>
          </a:prstGeom>
          <a:noFill/>
        </p:spPr>
        <p:txBody>
          <a:bodyPr wrap="square" rtlCol="0">
            <a:spAutoFit/>
          </a:bodyPr>
          <a:lstStyle/>
          <a:p>
            <a:r>
              <a:rPr kumimoji="1" lang="en-US" altLang="ja-JP" b="1" dirty="0"/>
              <a:t>x</a:t>
            </a:r>
            <a:r>
              <a:rPr kumimoji="1" lang="ja-JP" altLang="en-US" b="1" dirty="0"/>
              <a:t>方向の時間勾配</a:t>
            </a:r>
          </a:p>
        </p:txBody>
      </p:sp>
      <p:sp>
        <p:nvSpPr>
          <p:cNvPr id="38" name="テキスト ボックス 37">
            <a:extLst>
              <a:ext uri="{FF2B5EF4-FFF2-40B4-BE49-F238E27FC236}">
                <a16:creationId xmlns:a16="http://schemas.microsoft.com/office/drawing/2014/main" id="{8AD86195-620D-472F-9C57-563808402EDE}"/>
              </a:ext>
            </a:extLst>
          </p:cNvPr>
          <p:cNvSpPr txBox="1"/>
          <p:nvPr/>
        </p:nvSpPr>
        <p:spPr>
          <a:xfrm>
            <a:off x="5844728" y="5091446"/>
            <a:ext cx="2390529" cy="369332"/>
          </a:xfrm>
          <a:prstGeom prst="rect">
            <a:avLst/>
          </a:prstGeom>
          <a:noFill/>
        </p:spPr>
        <p:txBody>
          <a:bodyPr wrap="square" rtlCol="0">
            <a:spAutoFit/>
          </a:bodyPr>
          <a:lstStyle/>
          <a:p>
            <a:r>
              <a:rPr kumimoji="1" lang="en-US" altLang="ja-JP" b="1" dirty="0"/>
              <a:t>y</a:t>
            </a:r>
            <a:r>
              <a:rPr kumimoji="1" lang="ja-JP" altLang="en-US" b="1" dirty="0"/>
              <a:t>方向の時間勾配</a:t>
            </a:r>
          </a:p>
        </p:txBody>
      </p:sp>
    </p:spTree>
    <p:extLst>
      <p:ext uri="{BB962C8B-B14F-4D97-AF65-F5344CB8AC3E}">
        <p14:creationId xmlns:p14="http://schemas.microsoft.com/office/powerpoint/2010/main" val="1112809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09253825-A903-427E-AD58-1F0913732CCB}"/>
              </a:ext>
            </a:extLst>
          </p:cNvPr>
          <p:cNvPicPr>
            <a:picLocks noChangeAspect="1"/>
          </p:cNvPicPr>
          <p:nvPr/>
        </p:nvPicPr>
        <p:blipFill rotWithShape="1">
          <a:blip r:embed="rId2"/>
          <a:srcRect r="66294"/>
          <a:stretch/>
        </p:blipFill>
        <p:spPr>
          <a:xfrm>
            <a:off x="1741307" y="2578171"/>
            <a:ext cx="1911037" cy="3279932"/>
          </a:xfrm>
          <a:prstGeom prst="rect">
            <a:avLst/>
          </a:prstGeom>
        </p:spPr>
      </p:pic>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en-US" altLang="ja-JP" dirty="0"/>
              <a:t>ITS</a:t>
            </a:r>
            <a:r>
              <a:rPr kumimoji="1" lang="ja-JP" altLang="en-US" dirty="0"/>
              <a:t>可視光通信の研究動向</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lang="ja-JP" altLang="en-US" dirty="0"/>
              <a:t>送信機が受信機の前後にあるモデル</a:t>
            </a:r>
            <a:r>
              <a:rPr lang="en-US" altLang="ja-JP" baseline="30000" dirty="0"/>
              <a:t>[1]</a:t>
            </a:r>
            <a:r>
              <a:rPr lang="ja-JP" altLang="en-US" b="1" baseline="30000" dirty="0"/>
              <a:t>①</a:t>
            </a:r>
            <a:r>
              <a:rPr lang="ja-JP" altLang="en-US" dirty="0"/>
              <a:t>がほとんどで，　　　　　　　　　　　　受信機が送信機を横切るモデル</a:t>
            </a:r>
            <a:r>
              <a:rPr lang="ja-JP" altLang="en-US" b="1" baseline="30000" dirty="0"/>
              <a:t>②</a:t>
            </a:r>
            <a:r>
              <a:rPr lang="ja-JP" altLang="en-US" dirty="0"/>
              <a:t>は少ない</a:t>
            </a:r>
            <a:endParaRPr lang="en-US" altLang="ja-JP" dirty="0"/>
          </a:p>
          <a:p>
            <a:pPr marL="0" indent="0">
              <a:buNone/>
            </a:pPr>
            <a:r>
              <a:rPr lang="ja-JP" altLang="en-US" dirty="0"/>
              <a:t>→本研究は車両と側方の送信機との通信モデルを考える</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3</a:t>
            </a:fld>
            <a:endParaRPr kumimoji="1" lang="ja-JP" altLang="en-US" dirty="0"/>
          </a:p>
        </p:txBody>
      </p:sp>
      <p:sp>
        <p:nvSpPr>
          <p:cNvPr id="9" name="テキスト ボックス 8">
            <a:extLst>
              <a:ext uri="{FF2B5EF4-FFF2-40B4-BE49-F238E27FC236}">
                <a16:creationId xmlns:a16="http://schemas.microsoft.com/office/drawing/2014/main" id="{A3BE0096-3B6C-4D09-AB6F-52FB2F4BD441}"/>
              </a:ext>
            </a:extLst>
          </p:cNvPr>
          <p:cNvSpPr txBox="1"/>
          <p:nvPr/>
        </p:nvSpPr>
        <p:spPr>
          <a:xfrm>
            <a:off x="628650" y="5899448"/>
            <a:ext cx="7886700" cy="830997"/>
          </a:xfrm>
          <a:prstGeom prst="rect">
            <a:avLst/>
          </a:prstGeom>
          <a:noFill/>
        </p:spPr>
        <p:txBody>
          <a:bodyPr wrap="square" rtlCol="0">
            <a:spAutoFit/>
          </a:bodyPr>
          <a:lstStyle/>
          <a:p>
            <a:pPr marL="0" indent="0">
              <a:buNone/>
            </a:pPr>
            <a:r>
              <a:rPr kumimoji="1" lang="en-US" altLang="ja-JP" sz="1600" dirty="0"/>
              <a:t>[1]</a:t>
            </a:r>
            <a:r>
              <a:rPr lang="ja-JP" altLang="en-US" sz="1600" dirty="0"/>
              <a:t> </a:t>
            </a:r>
            <a:endParaRPr lang="en-US" altLang="ja-JP" sz="1600" dirty="0"/>
          </a:p>
          <a:p>
            <a:pPr marL="0" indent="0">
              <a:buNone/>
            </a:pPr>
            <a:r>
              <a:rPr lang="ja-JP" altLang="en-US" sz="1600" dirty="0"/>
              <a:t>「</a:t>
            </a:r>
            <a:r>
              <a:rPr kumimoji="1" lang="ja-JP" altLang="en-US" sz="1600" dirty="0"/>
              <a:t>路車間可視光通信のための時間及び空間方向の勾配値を</a:t>
            </a:r>
            <a:endParaRPr kumimoji="1" lang="en-US" altLang="ja-JP" sz="1600" dirty="0"/>
          </a:p>
          <a:p>
            <a:pPr marL="0" indent="0">
              <a:buNone/>
            </a:pPr>
            <a:r>
              <a:rPr kumimoji="1" lang="ja-JP" altLang="en-US" sz="1600" dirty="0"/>
              <a:t>特徴量とした</a:t>
            </a:r>
            <a:r>
              <a:rPr kumimoji="1" lang="en-US" altLang="ja-JP" sz="1600" dirty="0"/>
              <a:t>LED</a:t>
            </a:r>
            <a:r>
              <a:rPr kumimoji="1" lang="ja-JP" altLang="en-US" sz="1600" dirty="0"/>
              <a:t>アレイ捕捉手法」，臼井俊亮，修士論文，</a:t>
            </a:r>
            <a:r>
              <a:rPr kumimoji="1" lang="en-US" altLang="ja-JP" sz="1600" dirty="0"/>
              <a:t>(2014)</a:t>
            </a:r>
          </a:p>
        </p:txBody>
      </p:sp>
      <p:grpSp>
        <p:nvGrpSpPr>
          <p:cNvPr id="25" name="グループ化 24">
            <a:extLst>
              <a:ext uri="{FF2B5EF4-FFF2-40B4-BE49-F238E27FC236}">
                <a16:creationId xmlns:a16="http://schemas.microsoft.com/office/drawing/2014/main" id="{0335CFAA-8031-41C7-955A-59EFBB1A02D5}"/>
              </a:ext>
            </a:extLst>
          </p:cNvPr>
          <p:cNvGrpSpPr/>
          <p:nvPr/>
        </p:nvGrpSpPr>
        <p:grpSpPr>
          <a:xfrm>
            <a:off x="6363274" y="2992421"/>
            <a:ext cx="1232161" cy="2148708"/>
            <a:chOff x="7086599" y="1659198"/>
            <a:chExt cx="1232161" cy="2148708"/>
          </a:xfrm>
        </p:grpSpPr>
        <p:pic>
          <p:nvPicPr>
            <p:cNvPr id="26" name="図 25">
              <a:extLst>
                <a:ext uri="{FF2B5EF4-FFF2-40B4-BE49-F238E27FC236}">
                  <a16:creationId xmlns:a16="http://schemas.microsoft.com/office/drawing/2014/main" id="{8CDF7AA0-F717-489A-900B-5744655085AF}"/>
                </a:ext>
              </a:extLst>
            </p:cNvPr>
            <p:cNvPicPr>
              <a:picLocks noChangeAspect="1"/>
            </p:cNvPicPr>
            <p:nvPr/>
          </p:nvPicPr>
          <p:blipFill rotWithShape="1">
            <a:blip r:embed="rId3">
              <a:extLst>
                <a:ext uri="{28A0092B-C50C-407E-A947-70E740481C1C}">
                  <a14:useLocalDpi xmlns:a14="http://schemas.microsoft.com/office/drawing/2010/main" val="0"/>
                </a:ext>
              </a:extLst>
            </a:blip>
            <a:srcRect l="7696" r="50550"/>
            <a:stretch/>
          </p:blipFill>
          <p:spPr>
            <a:xfrm rot="16200000" flipH="1">
              <a:off x="6679653" y="2168798"/>
              <a:ext cx="2148708" cy="1129507"/>
            </a:xfrm>
            <a:prstGeom prst="rect">
              <a:avLst/>
            </a:prstGeom>
          </p:spPr>
        </p:pic>
        <p:pic>
          <p:nvPicPr>
            <p:cNvPr id="27" name="図 26">
              <a:extLst>
                <a:ext uri="{FF2B5EF4-FFF2-40B4-BE49-F238E27FC236}">
                  <a16:creationId xmlns:a16="http://schemas.microsoft.com/office/drawing/2014/main" id="{5E2C79D5-7029-4050-BF53-C10B906DF2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7091584" y="2211664"/>
              <a:ext cx="986326" cy="956825"/>
            </a:xfrm>
            <a:prstGeom prst="rect">
              <a:avLst/>
            </a:prstGeom>
          </p:spPr>
        </p:pic>
        <p:sp>
          <p:nvSpPr>
            <p:cNvPr id="28" name="フリーフォーム: 図形 27">
              <a:extLst>
                <a:ext uri="{FF2B5EF4-FFF2-40B4-BE49-F238E27FC236}">
                  <a16:creationId xmlns:a16="http://schemas.microsoft.com/office/drawing/2014/main" id="{DDE2642A-F70A-42E7-9508-083CAEE9E7FA}"/>
                </a:ext>
              </a:extLst>
            </p:cNvPr>
            <p:cNvSpPr/>
            <p:nvPr/>
          </p:nvSpPr>
          <p:spPr>
            <a:xfrm rot="5400000" flipH="1">
              <a:off x="7155846" y="2554425"/>
              <a:ext cx="219760" cy="358253"/>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grpSp>
        <p:nvGrpSpPr>
          <p:cNvPr id="29" name="グループ化 28">
            <a:extLst>
              <a:ext uri="{FF2B5EF4-FFF2-40B4-BE49-F238E27FC236}">
                <a16:creationId xmlns:a16="http://schemas.microsoft.com/office/drawing/2014/main" id="{BFB5C068-4673-480E-A9CC-EF30D39E61AC}"/>
              </a:ext>
            </a:extLst>
          </p:cNvPr>
          <p:cNvGrpSpPr>
            <a:grpSpLocks noChangeAspect="1"/>
          </p:cNvGrpSpPr>
          <p:nvPr/>
        </p:nvGrpSpPr>
        <p:grpSpPr>
          <a:xfrm>
            <a:off x="5419917" y="3899993"/>
            <a:ext cx="631716" cy="590054"/>
            <a:chOff x="5028472" y="3861681"/>
            <a:chExt cx="2750148" cy="2568774"/>
          </a:xfrm>
          <a:scene3d>
            <a:camera prst="isometricOffAxis2Right"/>
            <a:lightRig rig="threePt" dir="t"/>
          </a:scene3d>
        </p:grpSpPr>
        <p:cxnSp>
          <p:nvCxnSpPr>
            <p:cNvPr id="30" name="直線コネクタ 29">
              <a:extLst>
                <a:ext uri="{FF2B5EF4-FFF2-40B4-BE49-F238E27FC236}">
                  <a16:creationId xmlns:a16="http://schemas.microsoft.com/office/drawing/2014/main" id="{09F45FD6-4FCD-4021-9C11-C704472600B3}"/>
                </a:ext>
              </a:extLst>
            </p:cNvPr>
            <p:cNvCxnSpPr>
              <a:cxnSpLocks/>
            </p:cNvCxnSpPr>
            <p:nvPr/>
          </p:nvCxnSpPr>
          <p:spPr>
            <a:xfrm>
              <a:off x="7113243" y="5524759"/>
              <a:ext cx="0" cy="905696"/>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9A6B833-F0F9-4EAF-B42C-D597AAF9CE8D}"/>
                </a:ext>
              </a:extLst>
            </p:cNvPr>
            <p:cNvCxnSpPr>
              <a:cxnSpLocks/>
            </p:cNvCxnSpPr>
            <p:nvPr/>
          </p:nvCxnSpPr>
          <p:spPr>
            <a:xfrm>
              <a:off x="5764399" y="5524759"/>
              <a:ext cx="0" cy="905696"/>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四角形: 角を丸くする 31">
              <a:extLst>
                <a:ext uri="{FF2B5EF4-FFF2-40B4-BE49-F238E27FC236}">
                  <a16:creationId xmlns:a16="http://schemas.microsoft.com/office/drawing/2014/main" id="{8515D7C0-B36A-4A9E-AA60-4C90F79E978F}"/>
                </a:ext>
              </a:extLst>
            </p:cNvPr>
            <p:cNvSpPr>
              <a:spLocks noChangeAspect="1"/>
            </p:cNvSpPr>
            <p:nvPr/>
          </p:nvSpPr>
          <p:spPr>
            <a:xfrm>
              <a:off x="5028472" y="3861681"/>
              <a:ext cx="2750148" cy="1850968"/>
            </a:xfrm>
            <a:prstGeom prst="roundRect">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3" name="正方形/長方形 32">
              <a:extLst>
                <a:ext uri="{FF2B5EF4-FFF2-40B4-BE49-F238E27FC236}">
                  <a16:creationId xmlns:a16="http://schemas.microsoft.com/office/drawing/2014/main" id="{D4872F99-11C4-4E73-A557-62AFE3EF8095}"/>
                </a:ext>
              </a:extLst>
            </p:cNvPr>
            <p:cNvSpPr>
              <a:spLocks/>
            </p:cNvSpPr>
            <p:nvPr/>
          </p:nvSpPr>
          <p:spPr>
            <a:xfrm>
              <a:off x="5193041" y="3996962"/>
              <a:ext cx="2401115" cy="1580405"/>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9" name="直線矢印コネクタ 38">
            <a:extLst>
              <a:ext uri="{FF2B5EF4-FFF2-40B4-BE49-F238E27FC236}">
                <a16:creationId xmlns:a16="http://schemas.microsoft.com/office/drawing/2014/main" id="{12382A5E-E3FE-4168-8345-6C9304E571E1}"/>
              </a:ext>
            </a:extLst>
          </p:cNvPr>
          <p:cNvCxnSpPr>
            <a:cxnSpLocks/>
          </p:cNvCxnSpPr>
          <p:nvPr/>
        </p:nvCxnSpPr>
        <p:spPr>
          <a:xfrm>
            <a:off x="5980566" y="4060175"/>
            <a:ext cx="382709"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1" name="直線矢印コネクタ 40">
            <a:extLst>
              <a:ext uri="{FF2B5EF4-FFF2-40B4-BE49-F238E27FC236}">
                <a16:creationId xmlns:a16="http://schemas.microsoft.com/office/drawing/2014/main" id="{3B59383F-7EC4-4E0D-B8AD-2378F6348E1D}"/>
              </a:ext>
            </a:extLst>
          </p:cNvPr>
          <p:cNvCxnSpPr>
            <a:cxnSpLocks/>
          </p:cNvCxnSpPr>
          <p:nvPr/>
        </p:nvCxnSpPr>
        <p:spPr>
          <a:xfrm rot="16200000">
            <a:off x="6729268" y="3982008"/>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6" name="テキスト ボックス 5">
            <a:extLst>
              <a:ext uri="{FF2B5EF4-FFF2-40B4-BE49-F238E27FC236}">
                <a16:creationId xmlns:a16="http://schemas.microsoft.com/office/drawing/2014/main" id="{F0F3ADEB-5E92-4176-9352-B100C6C35532}"/>
              </a:ext>
            </a:extLst>
          </p:cNvPr>
          <p:cNvSpPr txBox="1"/>
          <p:nvPr/>
        </p:nvSpPr>
        <p:spPr>
          <a:xfrm>
            <a:off x="1838613" y="2321696"/>
            <a:ext cx="2043703" cy="400110"/>
          </a:xfrm>
          <a:prstGeom prst="rect">
            <a:avLst/>
          </a:prstGeom>
          <a:noFill/>
        </p:spPr>
        <p:txBody>
          <a:bodyPr wrap="square" rtlCol="0">
            <a:spAutoFit/>
          </a:bodyPr>
          <a:lstStyle/>
          <a:p>
            <a:r>
              <a:rPr kumimoji="1" lang="ja-JP" altLang="en-US" sz="2000" b="1" dirty="0"/>
              <a:t>①</a:t>
            </a:r>
            <a:r>
              <a:rPr kumimoji="1" lang="ja-JP" altLang="en-US" sz="2000" dirty="0"/>
              <a:t>従来モデル</a:t>
            </a:r>
          </a:p>
        </p:txBody>
      </p:sp>
      <p:sp>
        <p:nvSpPr>
          <p:cNvPr id="7" name="テキスト ボックス 6">
            <a:extLst>
              <a:ext uri="{FF2B5EF4-FFF2-40B4-BE49-F238E27FC236}">
                <a16:creationId xmlns:a16="http://schemas.microsoft.com/office/drawing/2014/main" id="{42EF012B-02BC-437F-AD9E-04821F37991D}"/>
              </a:ext>
            </a:extLst>
          </p:cNvPr>
          <p:cNvSpPr txBox="1"/>
          <p:nvPr/>
        </p:nvSpPr>
        <p:spPr>
          <a:xfrm>
            <a:off x="5654879" y="2321696"/>
            <a:ext cx="2133298" cy="400110"/>
          </a:xfrm>
          <a:prstGeom prst="rect">
            <a:avLst/>
          </a:prstGeom>
          <a:noFill/>
        </p:spPr>
        <p:txBody>
          <a:bodyPr wrap="square" rtlCol="0">
            <a:spAutoFit/>
          </a:bodyPr>
          <a:lstStyle/>
          <a:p>
            <a:r>
              <a:rPr kumimoji="1" lang="ja-JP" altLang="en-US" sz="2000" b="1" dirty="0"/>
              <a:t>②</a:t>
            </a:r>
            <a:r>
              <a:rPr kumimoji="1" lang="ja-JP" altLang="en-US" sz="2000" dirty="0"/>
              <a:t>提案モデル</a:t>
            </a:r>
          </a:p>
        </p:txBody>
      </p:sp>
    </p:spTree>
    <p:extLst>
      <p:ext uri="{BB962C8B-B14F-4D97-AF65-F5344CB8AC3E}">
        <p14:creationId xmlns:p14="http://schemas.microsoft.com/office/powerpoint/2010/main" val="2757872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及び背景の時間</a:t>
            </a:r>
            <a:r>
              <a:rPr lang="en-US" altLang="ja-JP" dirty="0"/>
              <a:t>-</a:t>
            </a:r>
            <a:r>
              <a:rPr lang="ja-JP" altLang="en-US" dirty="0"/>
              <a:t>空間勾配散布図の作成</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散布図作成の際に，</a:t>
            </a:r>
            <a:r>
              <a:rPr lang="en-US" altLang="ja-JP" dirty="0"/>
              <a:t>LED</a:t>
            </a:r>
            <a:r>
              <a:rPr lang="ja-JP" altLang="en-US" dirty="0"/>
              <a:t>と背景それぞれ以下のようにした</a:t>
            </a:r>
            <a:endParaRPr lang="en-US" altLang="ja-JP" dirty="0"/>
          </a:p>
          <a:p>
            <a:pPr lvl="1"/>
            <a:r>
              <a:rPr lang="en-US" altLang="ja-JP" dirty="0"/>
              <a:t>LED</a:t>
            </a:r>
            <a:r>
              <a:rPr lang="ja-JP" altLang="en-US" dirty="0"/>
              <a:t>：画像中から</a:t>
            </a:r>
            <a:r>
              <a:rPr lang="en-US" altLang="ja-JP" dirty="0"/>
              <a:t>LED</a:t>
            </a:r>
            <a:r>
              <a:rPr lang="ja-JP" altLang="en-US" dirty="0"/>
              <a:t>位置を調べ，</a:t>
            </a:r>
            <a:r>
              <a:rPr lang="en-US" altLang="ja-JP" dirty="0"/>
              <a:t>LED</a:t>
            </a:r>
            <a:r>
              <a:rPr lang="ja-JP" altLang="en-US" dirty="0"/>
              <a:t>中心とした</a:t>
            </a:r>
            <a:r>
              <a:rPr lang="en-US" altLang="ja-JP" dirty="0"/>
              <a:t>5x5</a:t>
            </a:r>
            <a:r>
              <a:rPr lang="ja-JP" altLang="en-US" dirty="0"/>
              <a:t>ピクセル</a:t>
            </a:r>
            <a:endParaRPr lang="en-US" altLang="ja-JP" dirty="0"/>
          </a:p>
          <a:p>
            <a:pPr lvl="1"/>
            <a:r>
              <a:rPr lang="ja-JP" altLang="en-US" dirty="0"/>
              <a:t>背景：上記</a:t>
            </a:r>
            <a:r>
              <a:rPr lang="en-US" altLang="ja-JP" dirty="0"/>
              <a:t>LED</a:t>
            </a:r>
            <a:r>
              <a:rPr lang="ja-JP" altLang="en-US" dirty="0"/>
              <a:t>以外のピクセル</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30</a:t>
            </a:fld>
            <a:endParaRPr kumimoji="1" lang="ja-JP" altLang="en-US" dirty="0"/>
          </a:p>
        </p:txBody>
      </p:sp>
      <p:pic>
        <p:nvPicPr>
          <p:cNvPr id="12" name="図 11">
            <a:extLst>
              <a:ext uri="{FF2B5EF4-FFF2-40B4-BE49-F238E27FC236}">
                <a16:creationId xmlns:a16="http://schemas.microsoft.com/office/drawing/2014/main" id="{36327BEE-4E75-453B-A0D8-F2361A903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775" y="2363856"/>
            <a:ext cx="3453773" cy="3453773"/>
          </a:xfrm>
          <a:prstGeom prst="rect">
            <a:avLst/>
          </a:prstGeom>
        </p:spPr>
      </p:pic>
      <p:pic>
        <p:nvPicPr>
          <p:cNvPr id="14" name="図 13">
            <a:extLst>
              <a:ext uri="{FF2B5EF4-FFF2-40B4-BE49-F238E27FC236}">
                <a16:creationId xmlns:a16="http://schemas.microsoft.com/office/drawing/2014/main" id="{41EC2F5E-0F9C-47A4-B42B-CB846F55E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095" y="2782865"/>
            <a:ext cx="2880000" cy="2880000"/>
          </a:xfrm>
          <a:prstGeom prst="rect">
            <a:avLst/>
          </a:prstGeom>
        </p:spPr>
      </p:pic>
      <p:sp>
        <p:nvSpPr>
          <p:cNvPr id="15" name="正方形/長方形 14">
            <a:extLst>
              <a:ext uri="{FF2B5EF4-FFF2-40B4-BE49-F238E27FC236}">
                <a16:creationId xmlns:a16="http://schemas.microsoft.com/office/drawing/2014/main" id="{15E783E3-BABE-45D3-BE56-073003B60E56}"/>
              </a:ext>
            </a:extLst>
          </p:cNvPr>
          <p:cNvSpPr/>
          <p:nvPr/>
        </p:nvSpPr>
        <p:spPr>
          <a:xfrm>
            <a:off x="2103311" y="3859970"/>
            <a:ext cx="1422400" cy="1411244"/>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D08939C-A8AC-442E-9F54-201A3F87AAEC}"/>
              </a:ext>
            </a:extLst>
          </p:cNvPr>
          <p:cNvSpPr/>
          <p:nvPr/>
        </p:nvSpPr>
        <p:spPr>
          <a:xfrm>
            <a:off x="2098405" y="2743234"/>
            <a:ext cx="1422400" cy="1071774"/>
          </a:xfrm>
          <a:prstGeom prst="rect">
            <a:avLst/>
          </a:prstGeom>
          <a:noFill/>
          <a:ln w="254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7F8305F0-2970-462B-8BE3-322C58D509AF}"/>
              </a:ext>
            </a:extLst>
          </p:cNvPr>
          <p:cNvSpPr/>
          <p:nvPr/>
        </p:nvSpPr>
        <p:spPr>
          <a:xfrm>
            <a:off x="2092692" y="5300241"/>
            <a:ext cx="1422400" cy="384395"/>
          </a:xfrm>
          <a:prstGeom prst="rect">
            <a:avLst/>
          </a:prstGeom>
          <a:noFill/>
          <a:ln w="254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87984BE7-9561-495D-A920-977C20137B01}"/>
              </a:ext>
            </a:extLst>
          </p:cNvPr>
          <p:cNvSpPr/>
          <p:nvPr/>
        </p:nvSpPr>
        <p:spPr>
          <a:xfrm>
            <a:off x="1217631" y="4396758"/>
            <a:ext cx="991524" cy="331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LED</a:t>
            </a:r>
            <a:endParaRPr kumimoji="1" lang="ja-JP" altLang="en-US" b="1" dirty="0">
              <a:solidFill>
                <a:schemeClr val="bg1"/>
              </a:solidFill>
            </a:endParaRPr>
          </a:p>
        </p:txBody>
      </p:sp>
      <p:sp>
        <p:nvSpPr>
          <p:cNvPr id="22" name="正方形/長方形 21">
            <a:extLst>
              <a:ext uri="{FF2B5EF4-FFF2-40B4-BE49-F238E27FC236}">
                <a16:creationId xmlns:a16="http://schemas.microsoft.com/office/drawing/2014/main" id="{4D06EBB0-448B-4538-8E78-5C947CE66A6C}"/>
              </a:ext>
            </a:extLst>
          </p:cNvPr>
          <p:cNvSpPr/>
          <p:nvPr/>
        </p:nvSpPr>
        <p:spPr>
          <a:xfrm>
            <a:off x="1217631" y="3130652"/>
            <a:ext cx="991524" cy="331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背景</a:t>
            </a:r>
          </a:p>
        </p:txBody>
      </p:sp>
      <p:sp>
        <p:nvSpPr>
          <p:cNvPr id="26" name="正方形/長方形 25">
            <a:extLst>
              <a:ext uri="{FF2B5EF4-FFF2-40B4-BE49-F238E27FC236}">
                <a16:creationId xmlns:a16="http://schemas.microsoft.com/office/drawing/2014/main" id="{9BD1299F-1A47-4DB7-ABDC-DFD1C1E50625}"/>
              </a:ext>
            </a:extLst>
          </p:cNvPr>
          <p:cNvSpPr/>
          <p:nvPr/>
        </p:nvSpPr>
        <p:spPr>
          <a:xfrm>
            <a:off x="1217631" y="5339760"/>
            <a:ext cx="991524" cy="331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背景</a:t>
            </a:r>
          </a:p>
        </p:txBody>
      </p:sp>
    </p:spTree>
    <p:extLst>
      <p:ext uri="{BB962C8B-B14F-4D97-AF65-F5344CB8AC3E}">
        <p14:creationId xmlns:p14="http://schemas.microsoft.com/office/powerpoint/2010/main" val="624618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捕捉成功率と平均フレーム数の関係</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pPr marL="0" indent="0">
              <a:buNone/>
            </a:pPr>
            <a:r>
              <a:rPr lang="ja-JP" altLang="en-US" u="sng" dirty="0"/>
              <a:t>平均フレーム数，</a:t>
            </a:r>
            <a:r>
              <a:rPr lang="en-US" altLang="ja-JP" u="sng" dirty="0"/>
              <a:t>k=3</a:t>
            </a:r>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u="sng" dirty="0"/>
              <a:t>平均フレーム数，</a:t>
            </a:r>
            <a:r>
              <a:rPr lang="en-US" altLang="ja-JP" u="sng" dirty="0"/>
              <a:t>k=10</a:t>
            </a: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31</a:t>
            </a:fld>
            <a:endParaRPr kumimoji="1" lang="ja-JP" altLang="en-US" dirty="0"/>
          </a:p>
        </p:txBody>
      </p:sp>
      <p:pic>
        <p:nvPicPr>
          <p:cNvPr id="8" name="図 7">
            <a:extLst>
              <a:ext uri="{FF2B5EF4-FFF2-40B4-BE49-F238E27FC236}">
                <a16:creationId xmlns:a16="http://schemas.microsoft.com/office/drawing/2014/main" id="{151BB43A-607B-4F54-B564-5BA978D94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0310" y="4063396"/>
            <a:ext cx="2160000" cy="2160000"/>
          </a:xfrm>
          <a:prstGeom prst="rect">
            <a:avLst/>
          </a:prstGeom>
        </p:spPr>
      </p:pic>
      <p:pic>
        <p:nvPicPr>
          <p:cNvPr id="10" name="図 9">
            <a:extLst>
              <a:ext uri="{FF2B5EF4-FFF2-40B4-BE49-F238E27FC236}">
                <a16:creationId xmlns:a16="http://schemas.microsoft.com/office/drawing/2014/main" id="{73441744-7FEE-463E-839C-019DE1D64727}"/>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522509" y="1256532"/>
            <a:ext cx="2327586" cy="2160000"/>
          </a:xfrm>
          <a:prstGeom prst="rect">
            <a:avLst/>
          </a:prstGeom>
        </p:spPr>
      </p:pic>
      <p:pic>
        <p:nvPicPr>
          <p:cNvPr id="18" name="図 17">
            <a:extLst>
              <a:ext uri="{FF2B5EF4-FFF2-40B4-BE49-F238E27FC236}">
                <a16:creationId xmlns:a16="http://schemas.microsoft.com/office/drawing/2014/main" id="{7A1F6AB3-35E0-4BA4-BD3A-2AD4D8EE4416}"/>
              </a:ext>
            </a:extLst>
          </p:cNvPr>
          <p:cNvPicPr>
            <a:picLocks noChangeAspect="1"/>
          </p:cNvPicPr>
          <p:nvPr/>
        </p:nvPicPr>
        <p:blipFill rotWithShape="1">
          <a:blip r:embed="rId4">
            <a:extLst>
              <a:ext uri="{28A0092B-C50C-407E-A947-70E740481C1C}">
                <a14:useLocalDpi xmlns:a14="http://schemas.microsoft.com/office/drawing/2010/main" val="0"/>
              </a:ext>
            </a:extLst>
          </a:blip>
          <a:srcRect r="50700"/>
          <a:stretch/>
        </p:blipFill>
        <p:spPr>
          <a:xfrm>
            <a:off x="506804" y="4063396"/>
            <a:ext cx="2160000" cy="2160000"/>
          </a:xfrm>
          <a:prstGeom prst="rect">
            <a:avLst/>
          </a:prstGeom>
        </p:spPr>
      </p:pic>
      <p:pic>
        <p:nvPicPr>
          <p:cNvPr id="20" name="図 19">
            <a:extLst>
              <a:ext uri="{FF2B5EF4-FFF2-40B4-BE49-F238E27FC236}">
                <a16:creationId xmlns:a16="http://schemas.microsoft.com/office/drawing/2014/main" id="{E8127629-0F8D-4872-8942-09801E29679D}"/>
              </a:ext>
            </a:extLst>
          </p:cNvPr>
          <p:cNvPicPr>
            <a:picLocks noChangeAspect="1"/>
          </p:cNvPicPr>
          <p:nvPr/>
        </p:nvPicPr>
        <p:blipFill rotWithShape="1">
          <a:blip r:embed="rId4">
            <a:extLst>
              <a:ext uri="{28A0092B-C50C-407E-A947-70E740481C1C}">
                <a14:useLocalDpi xmlns:a14="http://schemas.microsoft.com/office/drawing/2010/main" val="0"/>
              </a:ext>
            </a:extLst>
          </a:blip>
          <a:srcRect l="55489" t="6580" r="53" b="4198"/>
          <a:stretch/>
        </p:blipFill>
        <p:spPr>
          <a:xfrm>
            <a:off x="3760376" y="4063396"/>
            <a:ext cx="2183166" cy="2160000"/>
          </a:xfrm>
          <a:prstGeom prst="rect">
            <a:avLst/>
          </a:prstGeom>
        </p:spPr>
      </p:pic>
      <p:pic>
        <p:nvPicPr>
          <p:cNvPr id="21" name="図 20">
            <a:extLst>
              <a:ext uri="{FF2B5EF4-FFF2-40B4-BE49-F238E27FC236}">
                <a16:creationId xmlns:a16="http://schemas.microsoft.com/office/drawing/2014/main" id="{A8C4A149-11CD-42F7-895D-157177F7FA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6660" y="1286228"/>
            <a:ext cx="2160000" cy="2160000"/>
          </a:xfrm>
          <a:prstGeom prst="rect">
            <a:avLst/>
          </a:prstGeom>
        </p:spPr>
      </p:pic>
      <p:pic>
        <p:nvPicPr>
          <p:cNvPr id="23" name="図 22">
            <a:extLst>
              <a:ext uri="{FF2B5EF4-FFF2-40B4-BE49-F238E27FC236}">
                <a16:creationId xmlns:a16="http://schemas.microsoft.com/office/drawing/2014/main" id="{946F759E-0809-4768-8106-D876F49013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6726" y="1286228"/>
            <a:ext cx="2160000" cy="2160000"/>
          </a:xfrm>
          <a:prstGeom prst="rect">
            <a:avLst/>
          </a:prstGeom>
        </p:spPr>
      </p:pic>
      <p:sp>
        <p:nvSpPr>
          <p:cNvPr id="24" name="矢印: 右 23">
            <a:extLst>
              <a:ext uri="{FF2B5EF4-FFF2-40B4-BE49-F238E27FC236}">
                <a16:creationId xmlns:a16="http://schemas.microsoft.com/office/drawing/2014/main" id="{7FB49367-98E0-4F16-A446-9F8410AEE77F}"/>
              </a:ext>
            </a:extLst>
          </p:cNvPr>
          <p:cNvSpPr/>
          <p:nvPr/>
        </p:nvSpPr>
        <p:spPr>
          <a:xfrm>
            <a:off x="2907692" y="2070953"/>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AF962B54-EE74-41E1-B95D-89EF38D7425C}"/>
              </a:ext>
            </a:extLst>
          </p:cNvPr>
          <p:cNvSpPr/>
          <p:nvPr/>
        </p:nvSpPr>
        <p:spPr>
          <a:xfrm>
            <a:off x="2907692" y="4848121"/>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29E169F-2CB6-41A7-B678-BD8FE5E44F16}"/>
              </a:ext>
            </a:extLst>
          </p:cNvPr>
          <p:cNvSpPr/>
          <p:nvPr/>
        </p:nvSpPr>
        <p:spPr>
          <a:xfrm>
            <a:off x="6734413" y="2324099"/>
            <a:ext cx="1158240" cy="878681"/>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76712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DA4578-3C42-4A48-9DE5-AD381D4F4581}"/>
              </a:ext>
            </a:extLst>
          </p:cNvPr>
          <p:cNvSpPr>
            <a:spLocks noGrp="1"/>
          </p:cNvSpPr>
          <p:nvPr>
            <p:ph type="title"/>
          </p:nvPr>
        </p:nvSpPr>
        <p:spPr/>
        <p:txBody>
          <a:bodyPr/>
          <a:lstStyle/>
          <a:p>
            <a:r>
              <a:rPr lang="ja-JP" altLang="en-US" dirty="0"/>
              <a:t>今後の展開</a:t>
            </a:r>
            <a:endParaRPr kumimoji="1" lang="ja-JP" altLang="en-US" dirty="0"/>
          </a:p>
        </p:txBody>
      </p:sp>
      <p:sp>
        <p:nvSpPr>
          <p:cNvPr id="3" name="コンテンツ プレースホルダー 2">
            <a:extLst>
              <a:ext uri="{FF2B5EF4-FFF2-40B4-BE49-F238E27FC236}">
                <a16:creationId xmlns:a16="http://schemas.microsoft.com/office/drawing/2014/main" id="{456B232F-E1D8-42FF-9782-3339E50A4D3A}"/>
              </a:ext>
            </a:extLst>
          </p:cNvPr>
          <p:cNvSpPr>
            <a:spLocks noGrp="1"/>
          </p:cNvSpPr>
          <p:nvPr>
            <p:ph idx="1"/>
          </p:nvPr>
        </p:nvSpPr>
        <p:spPr/>
        <p:txBody>
          <a:bodyPr/>
          <a:lstStyle/>
          <a:p>
            <a:pPr marL="457200" indent="-457200">
              <a:buFont typeface="+mj-ea"/>
              <a:buAutoNum type="circleNumDbPlain"/>
            </a:pPr>
            <a:r>
              <a:rPr kumimoji="1" lang="en-US" altLang="ja-JP" dirty="0"/>
              <a:t>LED</a:t>
            </a:r>
            <a:r>
              <a:rPr kumimoji="1" lang="ja-JP" altLang="en-US" dirty="0"/>
              <a:t>移動距離の補正方法</a:t>
            </a:r>
            <a:endParaRPr kumimoji="1" lang="en-US" altLang="ja-JP" dirty="0"/>
          </a:p>
          <a:p>
            <a:pPr lvl="1"/>
            <a:r>
              <a:rPr lang="ja-JP" altLang="en-US" dirty="0"/>
              <a:t>時空間断面画像を用いて，そもそも補正を行わずに捕捉を行う方法．軸を斜めに取ることが必要</a:t>
            </a:r>
            <a:endParaRPr lang="en-US" altLang="ja-JP" dirty="0"/>
          </a:p>
          <a:p>
            <a:pPr lvl="1"/>
            <a:r>
              <a:rPr kumimoji="1" lang="ja-JP" altLang="en-US" dirty="0"/>
              <a:t>車両の走行速度を考慮する方法</a:t>
            </a:r>
            <a:endParaRPr kumimoji="1" lang="en-US" altLang="ja-JP" dirty="0"/>
          </a:p>
          <a:p>
            <a:pPr lvl="1"/>
            <a:endParaRPr lang="en-US" altLang="ja-JP" dirty="0"/>
          </a:p>
          <a:p>
            <a:pPr lvl="1"/>
            <a:endParaRPr kumimoji="1" lang="en-US" altLang="ja-JP" dirty="0"/>
          </a:p>
          <a:p>
            <a:pPr marL="457200" lvl="1" indent="0">
              <a:buNone/>
            </a:pPr>
            <a:endParaRPr lang="en-US" altLang="ja-JP" dirty="0"/>
          </a:p>
          <a:p>
            <a:pPr marL="457200" indent="-457200">
              <a:buFont typeface="+mj-ea"/>
              <a:buAutoNum type="circleNumDbPlain"/>
            </a:pPr>
            <a:r>
              <a:rPr kumimoji="1" lang="en-US" altLang="ja-JP" dirty="0"/>
              <a:t>LED</a:t>
            </a:r>
            <a:r>
              <a:rPr kumimoji="1" lang="ja-JP" altLang="en-US" dirty="0"/>
              <a:t>の送信信号パターン</a:t>
            </a:r>
            <a:endParaRPr kumimoji="1" lang="en-US" altLang="ja-JP" dirty="0"/>
          </a:p>
          <a:p>
            <a:pPr lvl="1"/>
            <a:r>
              <a:rPr lang="en-US" altLang="ja-JP" dirty="0"/>
              <a:t>LED</a:t>
            </a:r>
            <a:r>
              <a:rPr lang="ja-JP" altLang="en-US" dirty="0"/>
              <a:t>をブロックごとにせず，　　　　　　　　　　　　　　　　　　　　　すべて個別に用いる</a:t>
            </a:r>
            <a:endParaRPr lang="en-US" altLang="ja-JP" dirty="0"/>
          </a:p>
          <a:p>
            <a:pPr lvl="1"/>
            <a:r>
              <a:rPr lang="ja-JP" altLang="en-US" dirty="0"/>
              <a:t>受信機が送信機を横切るため，　　　　　　　　　　　　　　　　　撮影枚数が少ない</a:t>
            </a:r>
            <a:r>
              <a:rPr lang="en-US" altLang="ja-JP" dirty="0"/>
              <a:t>(35~40</a:t>
            </a:r>
            <a:r>
              <a:rPr lang="ja-JP" altLang="en-US" dirty="0"/>
              <a:t>枚</a:t>
            </a:r>
            <a:r>
              <a:rPr lang="en-US" altLang="ja-JP" dirty="0"/>
              <a:t>)</a:t>
            </a:r>
            <a:r>
              <a:rPr lang="ja-JP" altLang="en-US" dirty="0"/>
              <a:t>　　　　　　　　　　　　　　　　　　そのため，</a:t>
            </a:r>
            <a:r>
              <a:rPr lang="en-US" altLang="ja-JP" dirty="0"/>
              <a:t>LED</a:t>
            </a:r>
            <a:r>
              <a:rPr lang="ja-JP" altLang="en-US" dirty="0"/>
              <a:t>をデータ部分と　　　　　　　　　　　　　　　　　　　　　順番を示す部分にわける</a:t>
            </a:r>
            <a:endParaRPr kumimoji="1" lang="ja-JP" altLang="en-US" dirty="0"/>
          </a:p>
        </p:txBody>
      </p:sp>
      <p:sp>
        <p:nvSpPr>
          <p:cNvPr id="4" name="スライド番号プレースホルダー 3">
            <a:extLst>
              <a:ext uri="{FF2B5EF4-FFF2-40B4-BE49-F238E27FC236}">
                <a16:creationId xmlns:a16="http://schemas.microsoft.com/office/drawing/2014/main" id="{02F9FD1A-6789-4A02-BF50-7FAE66F91374}"/>
              </a:ext>
            </a:extLst>
          </p:cNvPr>
          <p:cNvSpPr>
            <a:spLocks noGrp="1"/>
          </p:cNvSpPr>
          <p:nvPr>
            <p:ph type="sldNum" sz="quarter" idx="12"/>
          </p:nvPr>
        </p:nvSpPr>
        <p:spPr/>
        <p:txBody>
          <a:bodyPr/>
          <a:lstStyle/>
          <a:p>
            <a:fld id="{4611F9C2-6641-4325-A1B0-8726CAAFC082}" type="slidenum">
              <a:rPr kumimoji="1" lang="ja-JP" altLang="en-US" smtClean="0"/>
              <a:pPr/>
              <a:t>32</a:t>
            </a:fld>
            <a:endParaRPr kumimoji="1" lang="ja-JP" altLang="en-US" dirty="0"/>
          </a:p>
        </p:txBody>
      </p:sp>
      <p:pic>
        <p:nvPicPr>
          <p:cNvPr id="6" name="図 5">
            <a:extLst>
              <a:ext uri="{FF2B5EF4-FFF2-40B4-BE49-F238E27FC236}">
                <a16:creationId xmlns:a16="http://schemas.microsoft.com/office/drawing/2014/main" id="{F320F192-ECA2-447B-B178-936E7408B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8457" y="2325366"/>
            <a:ext cx="2873882" cy="983440"/>
          </a:xfrm>
          <a:prstGeom prst="rect">
            <a:avLst/>
          </a:prstGeom>
          <a:ln w="19050">
            <a:solidFill>
              <a:schemeClr val="tx1"/>
            </a:solidFill>
          </a:ln>
        </p:spPr>
      </p:pic>
      <p:cxnSp>
        <p:nvCxnSpPr>
          <p:cNvPr id="7" name="直線矢印コネクタ 6">
            <a:extLst>
              <a:ext uri="{FF2B5EF4-FFF2-40B4-BE49-F238E27FC236}">
                <a16:creationId xmlns:a16="http://schemas.microsoft.com/office/drawing/2014/main" id="{81DA1E06-DC83-487E-8AA3-7A3E4F6B6245}"/>
              </a:ext>
            </a:extLst>
          </p:cNvPr>
          <p:cNvCxnSpPr>
            <a:cxnSpLocks/>
          </p:cNvCxnSpPr>
          <p:nvPr/>
        </p:nvCxnSpPr>
        <p:spPr>
          <a:xfrm flipV="1">
            <a:off x="4691714" y="2057220"/>
            <a:ext cx="1685640" cy="1259106"/>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0AEFE64-3FFE-4543-A63B-0369E409114F}"/>
              </a:ext>
            </a:extLst>
          </p:cNvPr>
          <p:cNvCxnSpPr>
            <a:cxnSpLocks/>
          </p:cNvCxnSpPr>
          <p:nvPr/>
        </p:nvCxnSpPr>
        <p:spPr>
          <a:xfrm>
            <a:off x="4691715" y="3308806"/>
            <a:ext cx="3189174"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8718289-6283-48AD-BFF8-68F7294F46EF}"/>
              </a:ext>
            </a:extLst>
          </p:cNvPr>
          <p:cNvSpPr txBox="1"/>
          <p:nvPr/>
        </p:nvSpPr>
        <p:spPr>
          <a:xfrm>
            <a:off x="7880887" y="3181666"/>
            <a:ext cx="1364709"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10" name="テキスト ボックス 9">
            <a:extLst>
              <a:ext uri="{FF2B5EF4-FFF2-40B4-BE49-F238E27FC236}">
                <a16:creationId xmlns:a16="http://schemas.microsoft.com/office/drawing/2014/main" id="{A871A511-35F7-41BA-8087-5F7C3365DD1A}"/>
              </a:ext>
            </a:extLst>
          </p:cNvPr>
          <p:cNvSpPr txBox="1"/>
          <p:nvPr/>
        </p:nvSpPr>
        <p:spPr>
          <a:xfrm>
            <a:off x="6322337" y="1815368"/>
            <a:ext cx="1425996"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11" name="平行四辺形 10">
            <a:extLst>
              <a:ext uri="{FF2B5EF4-FFF2-40B4-BE49-F238E27FC236}">
                <a16:creationId xmlns:a16="http://schemas.microsoft.com/office/drawing/2014/main" id="{BEA9F965-3951-4356-88B7-41944EC53641}"/>
              </a:ext>
            </a:extLst>
          </p:cNvPr>
          <p:cNvSpPr/>
          <p:nvPr/>
        </p:nvSpPr>
        <p:spPr>
          <a:xfrm>
            <a:off x="4658343" y="2312179"/>
            <a:ext cx="3021377" cy="993161"/>
          </a:xfrm>
          <a:prstGeom prst="parallelogram">
            <a:avLst>
              <a:gd name="adj" fmla="val 13491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A45632CA-C6C0-4B8E-9418-1EC890E450EB}"/>
              </a:ext>
            </a:extLst>
          </p:cNvPr>
          <p:cNvCxnSpPr>
            <a:cxnSpLocks/>
          </p:cNvCxnSpPr>
          <p:nvPr/>
        </p:nvCxnSpPr>
        <p:spPr>
          <a:xfrm>
            <a:off x="7450113" y="2507742"/>
            <a:ext cx="43077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12EA7D9A-4E1D-45A7-8AF4-3A4784DA872F}"/>
              </a:ext>
            </a:extLst>
          </p:cNvPr>
          <p:cNvSpPr txBox="1"/>
          <p:nvPr/>
        </p:nvSpPr>
        <p:spPr>
          <a:xfrm>
            <a:off x="7895722" y="2312179"/>
            <a:ext cx="1364709" cy="369332"/>
          </a:xfrm>
          <a:prstGeom prst="rect">
            <a:avLst/>
          </a:prstGeom>
          <a:noFill/>
        </p:spPr>
        <p:txBody>
          <a:bodyPr wrap="square" rtlCol="0">
            <a:spAutoFit/>
          </a:bodyPr>
          <a:lstStyle/>
          <a:p>
            <a:r>
              <a:rPr kumimoji="1" lang="en-US" altLang="ja-JP" dirty="0"/>
              <a:t>LED array</a:t>
            </a:r>
            <a:endParaRPr kumimoji="1" lang="ja-JP" altLang="en-US" dirty="0"/>
          </a:p>
        </p:txBody>
      </p:sp>
      <p:pic>
        <p:nvPicPr>
          <p:cNvPr id="15" name="図 14">
            <a:extLst>
              <a:ext uri="{FF2B5EF4-FFF2-40B4-BE49-F238E27FC236}">
                <a16:creationId xmlns:a16="http://schemas.microsoft.com/office/drawing/2014/main" id="{C931B14F-E3E4-4ACF-972D-DD02CF6C03BE}"/>
              </a:ext>
            </a:extLst>
          </p:cNvPr>
          <p:cNvPicPr>
            <a:picLocks noChangeAspect="1"/>
          </p:cNvPicPr>
          <p:nvPr/>
        </p:nvPicPr>
        <p:blipFill rotWithShape="1">
          <a:blip r:embed="rId3">
            <a:extLst>
              <a:ext uri="{28A0092B-C50C-407E-A947-70E740481C1C}">
                <a14:useLocalDpi xmlns:a14="http://schemas.microsoft.com/office/drawing/2010/main" val="0"/>
              </a:ext>
            </a:extLst>
          </a:blip>
          <a:srcRect l="34985" t="37319" r="14524" b="13441"/>
          <a:stretch/>
        </p:blipFill>
        <p:spPr>
          <a:xfrm>
            <a:off x="5418064" y="4415761"/>
            <a:ext cx="2214920" cy="2160000"/>
          </a:xfrm>
          <a:prstGeom prst="rect">
            <a:avLst/>
          </a:prstGeom>
          <a:ln w="38100">
            <a:solidFill>
              <a:srgbClr val="FFC000"/>
            </a:solidFill>
          </a:ln>
        </p:spPr>
      </p:pic>
      <p:sp>
        <p:nvSpPr>
          <p:cNvPr id="16" name="正方形/長方形 15">
            <a:extLst>
              <a:ext uri="{FF2B5EF4-FFF2-40B4-BE49-F238E27FC236}">
                <a16:creationId xmlns:a16="http://schemas.microsoft.com/office/drawing/2014/main" id="{26A1DE86-961C-465A-A789-598C1ED4E987}"/>
              </a:ext>
            </a:extLst>
          </p:cNvPr>
          <p:cNvSpPr/>
          <p:nvPr/>
        </p:nvSpPr>
        <p:spPr>
          <a:xfrm>
            <a:off x="5418064" y="4415760"/>
            <a:ext cx="711387" cy="131005"/>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5D651C5-12ED-4A6B-B95E-0ADA031D4E15}"/>
              </a:ext>
            </a:extLst>
          </p:cNvPr>
          <p:cNvSpPr txBox="1"/>
          <p:nvPr/>
        </p:nvSpPr>
        <p:spPr>
          <a:xfrm>
            <a:off x="5088771" y="3814015"/>
            <a:ext cx="2160519" cy="584775"/>
          </a:xfrm>
          <a:prstGeom prst="rect">
            <a:avLst/>
          </a:prstGeom>
          <a:noFill/>
        </p:spPr>
        <p:txBody>
          <a:bodyPr wrap="square" rtlCol="0">
            <a:spAutoFit/>
          </a:bodyPr>
          <a:lstStyle/>
          <a:p>
            <a:r>
              <a:rPr kumimoji="1" lang="ja-JP" altLang="en-US" sz="1600" b="1" dirty="0">
                <a:solidFill>
                  <a:srgbClr val="FF0000"/>
                </a:solidFill>
              </a:rPr>
              <a:t>順番を示す</a:t>
            </a:r>
            <a:r>
              <a:rPr kumimoji="1" lang="en-US" altLang="ja-JP" sz="1600" dirty="0"/>
              <a:t>5bit</a:t>
            </a:r>
          </a:p>
          <a:p>
            <a:r>
              <a:rPr kumimoji="1" lang="en-US" altLang="ja-JP" sz="1600" dirty="0"/>
              <a:t>(1-32</a:t>
            </a:r>
            <a:r>
              <a:rPr kumimoji="1" lang="ja-JP" altLang="en-US" sz="1600" dirty="0"/>
              <a:t>番の番号を表示</a:t>
            </a:r>
            <a:r>
              <a:rPr kumimoji="1" lang="en-US" altLang="ja-JP" sz="1600" dirty="0"/>
              <a:t>)</a:t>
            </a:r>
            <a:endParaRPr kumimoji="1" lang="ja-JP" altLang="en-US" sz="1600" dirty="0"/>
          </a:p>
        </p:txBody>
      </p:sp>
      <p:sp>
        <p:nvSpPr>
          <p:cNvPr id="18" name="テキスト ボックス 17">
            <a:extLst>
              <a:ext uri="{FF2B5EF4-FFF2-40B4-BE49-F238E27FC236}">
                <a16:creationId xmlns:a16="http://schemas.microsoft.com/office/drawing/2014/main" id="{59DACE8C-04BE-4B48-9E26-FF68FDA84FB5}"/>
              </a:ext>
            </a:extLst>
          </p:cNvPr>
          <p:cNvSpPr txBox="1"/>
          <p:nvPr/>
        </p:nvSpPr>
        <p:spPr>
          <a:xfrm>
            <a:off x="3072564" y="6086020"/>
            <a:ext cx="2301050" cy="338554"/>
          </a:xfrm>
          <a:prstGeom prst="rect">
            <a:avLst/>
          </a:prstGeom>
          <a:noFill/>
        </p:spPr>
        <p:txBody>
          <a:bodyPr wrap="square" rtlCol="0">
            <a:spAutoFit/>
          </a:bodyPr>
          <a:lstStyle/>
          <a:p>
            <a:pPr algn="r"/>
            <a:r>
              <a:rPr kumimoji="1" lang="ja-JP" altLang="en-US" sz="1600" b="1" dirty="0">
                <a:solidFill>
                  <a:srgbClr val="FFC000"/>
                </a:solidFill>
              </a:rPr>
              <a:t>データを示す</a:t>
            </a:r>
            <a:r>
              <a:rPr kumimoji="1" lang="en-US" altLang="ja-JP" sz="1600" dirty="0"/>
              <a:t>251bit</a:t>
            </a:r>
            <a:endParaRPr kumimoji="1" lang="ja-JP" altLang="en-US" sz="1600" dirty="0"/>
          </a:p>
        </p:txBody>
      </p:sp>
    </p:spTree>
    <p:extLst>
      <p:ext uri="{BB962C8B-B14F-4D97-AF65-F5344CB8AC3E}">
        <p14:creationId xmlns:p14="http://schemas.microsoft.com/office/powerpoint/2010/main" val="691423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normAutofit/>
          </a:bodyPr>
          <a:lstStyle/>
          <a:p>
            <a:r>
              <a:rPr kumimoji="1" lang="ja-JP" altLang="en-US" dirty="0"/>
              <a:t>本研究の特徴は，受信機が送信機を</a:t>
            </a:r>
            <a:r>
              <a:rPr kumimoji="1" lang="ja-JP" altLang="en-US" b="1" dirty="0"/>
              <a:t>横切る</a:t>
            </a:r>
            <a:r>
              <a:rPr kumimoji="1" lang="ja-JP" altLang="en-US" dirty="0"/>
              <a:t>こと</a:t>
            </a:r>
            <a:endParaRPr kumimoji="1" lang="en-US" altLang="ja-JP" dirty="0"/>
          </a:p>
          <a:p>
            <a:pPr lvl="1"/>
            <a:r>
              <a:rPr lang="ja-JP" altLang="en-US" dirty="0"/>
              <a:t>先行研究では撮影画像中の送信機が移動することを想定していない</a:t>
            </a:r>
            <a:endParaRPr lang="en-US" altLang="ja-JP" dirty="0"/>
          </a:p>
          <a:p>
            <a:pPr lvl="1"/>
            <a:r>
              <a:rPr lang="ja-JP" altLang="en-US" dirty="0"/>
              <a:t>撮影時間が短いため，撮影可能な枚数が極めて少ない</a:t>
            </a:r>
            <a:endParaRPr lang="en-US" altLang="ja-JP" dirty="0"/>
          </a:p>
          <a:p>
            <a:endParaRPr lang="en-US" altLang="ja-JP" dirty="0"/>
          </a:p>
          <a:p>
            <a:r>
              <a:rPr lang="ja-JP" altLang="en-US" dirty="0"/>
              <a:t>短時間で多くの画像を撮影し，</a:t>
            </a:r>
            <a:r>
              <a:rPr lang="en-US" altLang="ja-JP" dirty="0"/>
              <a:t>LED</a:t>
            </a:r>
            <a:r>
              <a:rPr lang="ja-JP" altLang="en-US" dirty="0"/>
              <a:t>捕捉を行う必要がある</a:t>
            </a:r>
            <a:endParaRPr lang="en-US" altLang="ja-JP" dirty="0"/>
          </a:p>
          <a:p>
            <a:pPr marL="0" indent="0">
              <a:buNone/>
            </a:pPr>
            <a:endParaRPr kumimoji="1" lang="en-US" altLang="ja-JP" dirty="0"/>
          </a:p>
          <a:p>
            <a:endParaRPr kumimoji="1" lang="en-US" altLang="ja-JP"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研究課題</a:t>
            </a:r>
            <a:endParaRPr lang="en-US" altLang="ja-JP" sz="3600"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4</a:t>
            </a:fld>
            <a:endParaRPr kumimoji="1" lang="ja-JP" altLang="en-US" dirty="0"/>
          </a:p>
        </p:txBody>
      </p:sp>
      <p:pic>
        <p:nvPicPr>
          <p:cNvPr id="6" name="図 5">
            <a:extLst>
              <a:ext uri="{FF2B5EF4-FFF2-40B4-BE49-F238E27FC236}">
                <a16:creationId xmlns:a16="http://schemas.microsoft.com/office/drawing/2014/main" id="{BB49BD6E-A0D8-4BCB-8883-3F86DFEC3DF9}"/>
              </a:ext>
            </a:extLst>
          </p:cNvPr>
          <p:cNvPicPr>
            <a:picLocks noChangeAspect="1"/>
          </p:cNvPicPr>
          <p:nvPr/>
        </p:nvPicPr>
        <p:blipFill rotWithShape="1">
          <a:blip r:embed="rId3">
            <a:extLst>
              <a:ext uri="{28A0092B-C50C-407E-A947-70E740481C1C}">
                <a14:useLocalDpi xmlns:a14="http://schemas.microsoft.com/office/drawing/2010/main" val="0"/>
              </a:ext>
            </a:extLst>
          </a:blip>
          <a:srcRect l="7696" r="50550"/>
          <a:stretch/>
        </p:blipFill>
        <p:spPr>
          <a:xfrm rot="5400000" flipH="1">
            <a:off x="1128390" y="4575447"/>
            <a:ext cx="2838454" cy="1129507"/>
          </a:xfrm>
          <a:prstGeom prst="rect">
            <a:avLst/>
          </a:prstGeom>
        </p:spPr>
      </p:pic>
      <p:pic>
        <p:nvPicPr>
          <p:cNvPr id="7" name="図 6">
            <a:extLst>
              <a:ext uri="{FF2B5EF4-FFF2-40B4-BE49-F238E27FC236}">
                <a16:creationId xmlns:a16="http://schemas.microsoft.com/office/drawing/2014/main" id="{6C325E15-2190-4A64-A16F-1B2A23D04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2236166" y="4077266"/>
            <a:ext cx="986326" cy="956826"/>
          </a:xfrm>
          <a:prstGeom prst="rect">
            <a:avLst/>
          </a:prstGeom>
        </p:spPr>
      </p:pic>
      <p:cxnSp>
        <p:nvCxnSpPr>
          <p:cNvPr id="22" name="直線矢印コネクタ 21">
            <a:extLst>
              <a:ext uri="{FF2B5EF4-FFF2-40B4-BE49-F238E27FC236}">
                <a16:creationId xmlns:a16="http://schemas.microsoft.com/office/drawing/2014/main" id="{59E5CDEC-6FF9-42A5-BE8C-BCA07E7C2EC1}"/>
              </a:ext>
            </a:extLst>
          </p:cNvPr>
          <p:cNvCxnSpPr>
            <a:cxnSpLocks/>
          </p:cNvCxnSpPr>
          <p:nvPr/>
        </p:nvCxnSpPr>
        <p:spPr>
          <a:xfrm rot="16200000" flipH="1">
            <a:off x="2559267" y="5177601"/>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pic>
        <p:nvPicPr>
          <p:cNvPr id="23" name="図 22">
            <a:extLst>
              <a:ext uri="{FF2B5EF4-FFF2-40B4-BE49-F238E27FC236}">
                <a16:creationId xmlns:a16="http://schemas.microsoft.com/office/drawing/2014/main" id="{2DC6E948-45DF-4546-985A-9B099923D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2236160" y="5310441"/>
            <a:ext cx="986326" cy="956825"/>
          </a:xfrm>
          <a:prstGeom prst="rect">
            <a:avLst/>
          </a:prstGeom>
        </p:spPr>
      </p:pic>
      <p:grpSp>
        <p:nvGrpSpPr>
          <p:cNvPr id="42" name="グループ化 41">
            <a:extLst>
              <a:ext uri="{FF2B5EF4-FFF2-40B4-BE49-F238E27FC236}">
                <a16:creationId xmlns:a16="http://schemas.microsoft.com/office/drawing/2014/main" id="{6097A0AE-CC20-4BD6-963B-A57DCA704C14}"/>
              </a:ext>
            </a:extLst>
          </p:cNvPr>
          <p:cNvGrpSpPr/>
          <p:nvPr/>
        </p:nvGrpSpPr>
        <p:grpSpPr>
          <a:xfrm flipH="1">
            <a:off x="1116643" y="4402366"/>
            <a:ext cx="1472002" cy="1452893"/>
            <a:chOff x="564193" y="4402366"/>
            <a:chExt cx="1472002" cy="1452893"/>
          </a:xfrm>
        </p:grpSpPr>
        <p:pic>
          <p:nvPicPr>
            <p:cNvPr id="8" name="図 7">
              <a:extLst>
                <a:ext uri="{FF2B5EF4-FFF2-40B4-BE49-F238E27FC236}">
                  <a16:creationId xmlns:a16="http://schemas.microsoft.com/office/drawing/2014/main" id="{8BA13FE6-2C03-4019-A78D-770CA5892E62}"/>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rot="5400000">
              <a:off x="1635580" y="4932988"/>
              <a:ext cx="398885" cy="402345"/>
            </a:xfrm>
            <a:prstGeom prst="rect">
              <a:avLst/>
            </a:prstGeom>
          </p:spPr>
        </p:pic>
        <p:sp>
          <p:nvSpPr>
            <p:cNvPr id="10" name="フリーフォーム: 図形 9">
              <a:extLst>
                <a:ext uri="{FF2B5EF4-FFF2-40B4-BE49-F238E27FC236}">
                  <a16:creationId xmlns:a16="http://schemas.microsoft.com/office/drawing/2014/main" id="{8E861EBC-1008-46AA-986C-EBFBB83E8CD3}"/>
                </a:ext>
              </a:extLst>
            </p:cNvPr>
            <p:cNvSpPr/>
            <p:nvPr/>
          </p:nvSpPr>
          <p:spPr>
            <a:xfrm rot="16200000">
              <a:off x="633449" y="4333119"/>
              <a:ext cx="219760" cy="358254"/>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11" name="直線矢印コネクタ 10">
              <a:extLst>
                <a:ext uri="{FF2B5EF4-FFF2-40B4-BE49-F238E27FC236}">
                  <a16:creationId xmlns:a16="http://schemas.microsoft.com/office/drawing/2014/main" id="{53AD9745-2D86-4AA6-A051-314C126AF2C7}"/>
                </a:ext>
              </a:extLst>
            </p:cNvPr>
            <p:cNvCxnSpPr>
              <a:cxnSpLocks/>
              <a:stCxn id="8" idx="2"/>
              <a:endCxn id="10" idx="1"/>
            </p:cNvCxnSpPr>
            <p:nvPr/>
          </p:nvCxnSpPr>
          <p:spPr>
            <a:xfrm rot="10800000">
              <a:off x="922458" y="4622123"/>
              <a:ext cx="711393" cy="512036"/>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
          <p:nvSpPr>
            <p:cNvPr id="24" name="フリーフォーム: 図形 23">
              <a:extLst>
                <a:ext uri="{FF2B5EF4-FFF2-40B4-BE49-F238E27FC236}">
                  <a16:creationId xmlns:a16="http://schemas.microsoft.com/office/drawing/2014/main" id="{BA4CD614-CAFF-4DDA-A329-F7FDB68F46AA}"/>
                </a:ext>
              </a:extLst>
            </p:cNvPr>
            <p:cNvSpPr/>
            <p:nvPr/>
          </p:nvSpPr>
          <p:spPr>
            <a:xfrm rot="16200000">
              <a:off x="633440" y="5566252"/>
              <a:ext cx="219760" cy="358253"/>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26" name="直線矢印コネクタ 25">
              <a:extLst>
                <a:ext uri="{FF2B5EF4-FFF2-40B4-BE49-F238E27FC236}">
                  <a16:creationId xmlns:a16="http://schemas.microsoft.com/office/drawing/2014/main" id="{1A64CAEB-05E8-4C7D-BBE9-59007320147E}"/>
                </a:ext>
              </a:extLst>
            </p:cNvPr>
            <p:cNvCxnSpPr>
              <a:cxnSpLocks/>
              <a:stCxn id="8" idx="2"/>
              <a:endCxn id="24" idx="0"/>
            </p:cNvCxnSpPr>
            <p:nvPr/>
          </p:nvCxnSpPr>
          <p:spPr>
            <a:xfrm rot="10800000" flipV="1">
              <a:off x="922447" y="5134162"/>
              <a:ext cx="711406" cy="501335"/>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pic>
        <p:nvPicPr>
          <p:cNvPr id="32" name="図 31">
            <a:extLst>
              <a:ext uri="{FF2B5EF4-FFF2-40B4-BE49-F238E27FC236}">
                <a16:creationId xmlns:a16="http://schemas.microsoft.com/office/drawing/2014/main" id="{CC8E73B3-624F-4040-B8FB-9CB3B27ED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01048" y="5357834"/>
            <a:ext cx="1080000" cy="1080000"/>
          </a:xfrm>
          <a:prstGeom prst="rect">
            <a:avLst/>
          </a:prstGeom>
          <a:ln w="19050">
            <a:solidFill>
              <a:schemeClr val="tx1"/>
            </a:solidFill>
          </a:ln>
        </p:spPr>
      </p:pic>
      <p:pic>
        <p:nvPicPr>
          <p:cNvPr id="34" name="図 33">
            <a:extLst>
              <a:ext uri="{FF2B5EF4-FFF2-40B4-BE49-F238E27FC236}">
                <a16:creationId xmlns:a16="http://schemas.microsoft.com/office/drawing/2014/main" id="{66E270A9-6709-4631-92F8-0A1136549A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596745" y="3720972"/>
            <a:ext cx="1080000" cy="1080000"/>
          </a:xfrm>
          <a:prstGeom prst="rect">
            <a:avLst/>
          </a:prstGeom>
          <a:ln w="19050">
            <a:solidFill>
              <a:schemeClr val="tx1"/>
            </a:solidFill>
          </a:ln>
        </p:spPr>
      </p:pic>
      <p:cxnSp>
        <p:nvCxnSpPr>
          <p:cNvPr id="41" name="直線矢印コネクタ 40">
            <a:extLst>
              <a:ext uri="{FF2B5EF4-FFF2-40B4-BE49-F238E27FC236}">
                <a16:creationId xmlns:a16="http://schemas.microsoft.com/office/drawing/2014/main" id="{A67EF28F-BB51-46C1-B168-59328FB43958}"/>
              </a:ext>
            </a:extLst>
          </p:cNvPr>
          <p:cNvCxnSpPr>
            <a:cxnSpLocks/>
          </p:cNvCxnSpPr>
          <p:nvPr/>
        </p:nvCxnSpPr>
        <p:spPr>
          <a:xfrm rot="16200000" flipH="1">
            <a:off x="4982224"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grpSp>
        <p:nvGrpSpPr>
          <p:cNvPr id="60" name="グループ化 59">
            <a:extLst>
              <a:ext uri="{FF2B5EF4-FFF2-40B4-BE49-F238E27FC236}">
                <a16:creationId xmlns:a16="http://schemas.microsoft.com/office/drawing/2014/main" id="{6CBEC67C-73A3-48EA-83FA-9FFC33E8913B}"/>
              </a:ext>
            </a:extLst>
          </p:cNvPr>
          <p:cNvGrpSpPr/>
          <p:nvPr/>
        </p:nvGrpSpPr>
        <p:grpSpPr>
          <a:xfrm flipH="1">
            <a:off x="6719293" y="3720972"/>
            <a:ext cx="1405532" cy="2720544"/>
            <a:chOff x="6747867" y="3720972"/>
            <a:chExt cx="1405532" cy="2720544"/>
          </a:xfrm>
        </p:grpSpPr>
        <p:pic>
          <p:nvPicPr>
            <p:cNvPr id="45" name="図 44">
              <a:extLst>
                <a:ext uri="{FF2B5EF4-FFF2-40B4-BE49-F238E27FC236}">
                  <a16:creationId xmlns:a16="http://schemas.microsoft.com/office/drawing/2014/main" id="{B49C8334-6A65-4DAB-8222-F8A408E822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5300" y="5351549"/>
              <a:ext cx="1080000" cy="1080000"/>
            </a:xfrm>
            <a:prstGeom prst="rect">
              <a:avLst/>
            </a:prstGeom>
            <a:ln w="19050">
              <a:solidFill>
                <a:schemeClr val="tx1"/>
              </a:solidFill>
            </a:ln>
          </p:spPr>
        </p:pic>
        <p:pic>
          <p:nvPicPr>
            <p:cNvPr id="46" name="図 45">
              <a:extLst>
                <a:ext uri="{FF2B5EF4-FFF2-40B4-BE49-F238E27FC236}">
                  <a16:creationId xmlns:a16="http://schemas.microsoft.com/office/drawing/2014/main" id="{BA8D9120-DA92-4366-8C5C-3FBBEE2C67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7867" y="3720972"/>
              <a:ext cx="1080000" cy="1080000"/>
            </a:xfrm>
            <a:prstGeom prst="rect">
              <a:avLst/>
            </a:prstGeom>
            <a:ln w="19050">
              <a:solidFill>
                <a:schemeClr val="tx1"/>
              </a:solidFill>
            </a:ln>
          </p:spPr>
        </p:pic>
        <p:cxnSp>
          <p:nvCxnSpPr>
            <p:cNvPr id="47" name="直線矢印コネクタ 46">
              <a:extLst>
                <a:ext uri="{FF2B5EF4-FFF2-40B4-BE49-F238E27FC236}">
                  <a16:creationId xmlns:a16="http://schemas.microsoft.com/office/drawing/2014/main" id="{90A8B41A-6396-4CF0-97FE-80D7222D2601}"/>
                </a:ext>
              </a:extLst>
            </p:cNvPr>
            <p:cNvCxnSpPr>
              <a:cxnSpLocks/>
            </p:cNvCxnSpPr>
            <p:nvPr/>
          </p:nvCxnSpPr>
          <p:spPr>
            <a:xfrm rot="16200000" flipH="1">
              <a:off x="7122151"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50" name="直線矢印コネクタ 49">
              <a:extLst>
                <a:ext uri="{FF2B5EF4-FFF2-40B4-BE49-F238E27FC236}">
                  <a16:creationId xmlns:a16="http://schemas.microsoft.com/office/drawing/2014/main" id="{9B5DE3A0-2893-437C-BD40-EBAB7F90F093}"/>
                </a:ext>
              </a:extLst>
            </p:cNvPr>
            <p:cNvCxnSpPr>
              <a:cxnSpLocks/>
            </p:cNvCxnSpPr>
            <p:nvPr/>
          </p:nvCxnSpPr>
          <p:spPr>
            <a:xfrm>
              <a:off x="7841775" y="4767516"/>
              <a:ext cx="0" cy="1674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53" name="直線矢印コネクタ 52">
              <a:extLst>
                <a:ext uri="{FF2B5EF4-FFF2-40B4-BE49-F238E27FC236}">
                  <a16:creationId xmlns:a16="http://schemas.microsoft.com/office/drawing/2014/main" id="{2569958C-E62F-4FC2-91D8-59EEF2FBDA00}"/>
                </a:ext>
              </a:extLst>
            </p:cNvPr>
            <p:cNvCxnSpPr>
              <a:cxnSpLocks/>
            </p:cNvCxnSpPr>
            <p:nvPr/>
          </p:nvCxnSpPr>
          <p:spPr>
            <a:xfrm>
              <a:off x="7708425"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54" name="直線矢印コネクタ 53">
              <a:extLst>
                <a:ext uri="{FF2B5EF4-FFF2-40B4-BE49-F238E27FC236}">
                  <a16:creationId xmlns:a16="http://schemas.microsoft.com/office/drawing/2014/main" id="{C6C46ADF-78F9-4785-BEF7-0F626DC9B11F}"/>
                </a:ext>
              </a:extLst>
            </p:cNvPr>
            <p:cNvCxnSpPr>
              <a:cxnSpLocks/>
            </p:cNvCxnSpPr>
            <p:nvPr/>
          </p:nvCxnSpPr>
          <p:spPr>
            <a:xfrm>
              <a:off x="7127400"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56" name="直線矢印コネクタ 55">
              <a:extLst>
                <a:ext uri="{FF2B5EF4-FFF2-40B4-BE49-F238E27FC236}">
                  <a16:creationId xmlns:a16="http://schemas.microsoft.com/office/drawing/2014/main" id="{5A646463-9117-4029-AB83-9659AD7F2F6B}"/>
                </a:ext>
              </a:extLst>
            </p:cNvPr>
            <p:cNvCxnSpPr>
              <a:cxnSpLocks/>
            </p:cNvCxnSpPr>
            <p:nvPr/>
          </p:nvCxnSpPr>
          <p:spPr>
            <a:xfrm>
              <a:off x="8124825" y="3720972"/>
              <a:ext cx="0" cy="2520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57" name="直線矢印コネクタ 56">
              <a:extLst>
                <a:ext uri="{FF2B5EF4-FFF2-40B4-BE49-F238E27FC236}">
                  <a16:creationId xmlns:a16="http://schemas.microsoft.com/office/drawing/2014/main" id="{0323D0E2-47C5-4790-A0B8-3C5FC0899B34}"/>
                </a:ext>
              </a:extLst>
            </p:cNvPr>
            <p:cNvCxnSpPr>
              <a:cxnSpLocks/>
            </p:cNvCxnSpPr>
            <p:nvPr/>
          </p:nvCxnSpPr>
          <p:spPr bwMode="auto">
            <a:xfrm>
              <a:off x="7824192" y="3829484"/>
              <a:ext cx="329207" cy="0"/>
            </a:xfrm>
            <a:prstGeom prst="straightConnector1">
              <a:avLst/>
            </a:prstGeom>
            <a:noFill/>
            <a:ln w="22225" cap="flat" cmpd="sng" algn="ctr">
              <a:solidFill>
                <a:schemeClr val="accent1"/>
              </a:solidFill>
              <a:prstDash val="solid"/>
              <a:round/>
              <a:headEnd type="arrow" w="med" len="med"/>
              <a:tailEnd type="arrow"/>
            </a:ln>
            <a:effectLst/>
          </p:spPr>
        </p:cxnSp>
      </p:grpSp>
      <p:sp>
        <p:nvSpPr>
          <p:cNvPr id="59" name="吹き出し: 線 58">
            <a:extLst>
              <a:ext uri="{FF2B5EF4-FFF2-40B4-BE49-F238E27FC236}">
                <a16:creationId xmlns:a16="http://schemas.microsoft.com/office/drawing/2014/main" id="{E657EAC2-A787-4DD3-B1DD-7AAA35854490}"/>
              </a:ext>
            </a:extLst>
          </p:cNvPr>
          <p:cNvSpPr/>
          <p:nvPr/>
        </p:nvSpPr>
        <p:spPr>
          <a:xfrm>
            <a:off x="6564192" y="3156050"/>
            <a:ext cx="1805943" cy="394953"/>
          </a:xfrm>
          <a:prstGeom prst="borderCallout1">
            <a:avLst>
              <a:gd name="adj1" fmla="val 101729"/>
              <a:gd name="adj2" fmla="val 20148"/>
              <a:gd name="adj3" fmla="val 171058"/>
              <a:gd name="adj4" fmla="val 17574"/>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位置を補正</a:t>
            </a:r>
          </a:p>
        </p:txBody>
      </p:sp>
      <p:grpSp>
        <p:nvGrpSpPr>
          <p:cNvPr id="14" name="グループ化 13">
            <a:extLst>
              <a:ext uri="{FF2B5EF4-FFF2-40B4-BE49-F238E27FC236}">
                <a16:creationId xmlns:a16="http://schemas.microsoft.com/office/drawing/2014/main" id="{F8A10B7C-E6D2-471C-833C-B872B250861D}"/>
              </a:ext>
            </a:extLst>
          </p:cNvPr>
          <p:cNvGrpSpPr/>
          <p:nvPr/>
        </p:nvGrpSpPr>
        <p:grpSpPr>
          <a:xfrm>
            <a:off x="353142" y="766902"/>
            <a:ext cx="8437716" cy="2114753"/>
            <a:chOff x="350857" y="828482"/>
            <a:chExt cx="8437716" cy="2114753"/>
          </a:xfrm>
        </p:grpSpPr>
        <p:sp>
          <p:nvSpPr>
            <p:cNvPr id="5" name="四角形: 角を丸くする 4">
              <a:extLst>
                <a:ext uri="{FF2B5EF4-FFF2-40B4-BE49-F238E27FC236}">
                  <a16:creationId xmlns:a16="http://schemas.microsoft.com/office/drawing/2014/main" id="{685D7CE9-CE7C-4F51-946D-BEE26F65756A}"/>
                </a:ext>
              </a:extLst>
            </p:cNvPr>
            <p:cNvSpPr/>
            <p:nvPr/>
          </p:nvSpPr>
          <p:spPr>
            <a:xfrm>
              <a:off x="404917" y="828482"/>
              <a:ext cx="8383656" cy="208072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grpSp>
          <p:nvGrpSpPr>
            <p:cNvPr id="12" name="グループ化 11">
              <a:extLst>
                <a:ext uri="{FF2B5EF4-FFF2-40B4-BE49-F238E27FC236}">
                  <a16:creationId xmlns:a16="http://schemas.microsoft.com/office/drawing/2014/main" id="{9052D386-7683-46BD-AA35-051EC25FF139}"/>
                </a:ext>
              </a:extLst>
            </p:cNvPr>
            <p:cNvGrpSpPr/>
            <p:nvPr/>
          </p:nvGrpSpPr>
          <p:grpSpPr>
            <a:xfrm>
              <a:off x="350857" y="1060225"/>
              <a:ext cx="7910675" cy="1883010"/>
              <a:chOff x="468985" y="1364926"/>
              <a:chExt cx="7518509" cy="1573316"/>
            </a:xfrm>
          </p:grpSpPr>
          <p:sp>
            <p:nvSpPr>
              <p:cNvPr id="9" name="テキスト ボックス 8">
                <a:extLst>
                  <a:ext uri="{FF2B5EF4-FFF2-40B4-BE49-F238E27FC236}">
                    <a16:creationId xmlns:a16="http://schemas.microsoft.com/office/drawing/2014/main" id="{9D9D164D-9693-45DB-90E8-5E167768803C}"/>
                  </a:ext>
                </a:extLst>
              </p:cNvPr>
              <p:cNvSpPr txBox="1"/>
              <p:nvPr/>
            </p:nvSpPr>
            <p:spPr>
              <a:xfrm>
                <a:off x="468985" y="1368582"/>
                <a:ext cx="3041374" cy="1569660"/>
              </a:xfrm>
              <a:prstGeom prst="rect">
                <a:avLst/>
              </a:prstGeom>
              <a:noFill/>
            </p:spPr>
            <p:txBody>
              <a:bodyPr wrap="square" rtlCol="0">
                <a:spAutoFit/>
              </a:bodyPr>
              <a:lstStyle/>
              <a:p>
                <a:pPr algn="r"/>
                <a:r>
                  <a:rPr kumimoji="1" lang="ja-JP" altLang="en-US" sz="2400" dirty="0"/>
                  <a:t>送信機の移動：</a:t>
                </a:r>
                <a:endParaRPr kumimoji="1" lang="en-US" altLang="ja-JP" sz="2400" dirty="0"/>
              </a:p>
              <a:p>
                <a:pPr algn="r"/>
                <a:endParaRPr kumimoji="1" lang="en-US" altLang="ja-JP" sz="2400" dirty="0"/>
              </a:p>
              <a:p>
                <a:pPr algn="r"/>
                <a:endParaRPr kumimoji="1" lang="en-US" altLang="ja-JP" sz="2400" dirty="0"/>
              </a:p>
              <a:p>
                <a:pPr algn="r"/>
                <a:r>
                  <a:rPr kumimoji="1" lang="ja-JP" altLang="en-US" sz="2400" dirty="0"/>
                  <a:t>少ない撮影枚数：</a:t>
                </a:r>
              </a:p>
            </p:txBody>
          </p:sp>
          <p:sp>
            <p:nvSpPr>
              <p:cNvPr id="30" name="テキスト ボックス 29">
                <a:extLst>
                  <a:ext uri="{FF2B5EF4-FFF2-40B4-BE49-F238E27FC236}">
                    <a16:creationId xmlns:a16="http://schemas.microsoft.com/office/drawing/2014/main" id="{34903165-53B3-4ED8-B099-DD672CE3A8F9}"/>
                  </a:ext>
                </a:extLst>
              </p:cNvPr>
              <p:cNvSpPr txBox="1"/>
              <p:nvPr/>
            </p:nvSpPr>
            <p:spPr>
              <a:xfrm>
                <a:off x="3299835" y="1364926"/>
                <a:ext cx="4687659" cy="1311502"/>
              </a:xfrm>
              <a:prstGeom prst="rect">
                <a:avLst/>
              </a:prstGeom>
              <a:noFill/>
            </p:spPr>
            <p:txBody>
              <a:bodyPr wrap="square" rtlCol="0">
                <a:spAutoFit/>
              </a:bodyPr>
              <a:lstStyle/>
              <a:p>
                <a:r>
                  <a:rPr kumimoji="1" lang="en-US" altLang="ja-JP" sz="2400" dirty="0"/>
                  <a:t>LED</a:t>
                </a:r>
                <a:r>
                  <a:rPr kumimoji="1" lang="ja-JP" altLang="en-US" sz="2400" dirty="0"/>
                  <a:t>送信機の位置を補正することで　　　先行研究を適用できる</a:t>
                </a:r>
              </a:p>
              <a:p>
                <a:endParaRPr kumimoji="1" lang="en-US" altLang="ja-JP" sz="2400" dirty="0"/>
              </a:p>
              <a:p>
                <a:r>
                  <a:rPr kumimoji="1" lang="ja-JP" altLang="en-US" sz="2400" dirty="0"/>
                  <a:t>高速度カメラを用いる</a:t>
                </a:r>
              </a:p>
            </p:txBody>
          </p:sp>
        </p:grpSp>
      </p:grpSp>
    </p:spTree>
    <p:extLst>
      <p:ext uri="{BB962C8B-B14F-4D97-AF65-F5344CB8AC3E}">
        <p14:creationId xmlns:p14="http://schemas.microsoft.com/office/powerpoint/2010/main" val="9904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1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1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a:xfrm>
            <a:off x="254000" y="1"/>
            <a:ext cx="8261350" cy="681035"/>
          </a:xfrm>
        </p:spPr>
        <p:txBody>
          <a:bodyPr>
            <a:normAutofit/>
          </a:bodyPr>
          <a:lstStyle/>
          <a:p>
            <a:r>
              <a:rPr kumimoji="1" lang="ja-JP" altLang="en-US" dirty="0"/>
              <a:t>研究目的と内容</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normAutofit/>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研究内容</a:t>
            </a:r>
            <a:endParaRPr lang="en-US" altLang="ja-JP" dirty="0"/>
          </a:p>
          <a:p>
            <a:r>
              <a:rPr lang="ja-JP" altLang="en-US" dirty="0"/>
              <a:t>アルゴリズム構築：捕捉・追尾アルゴリズムの検討 </a:t>
            </a:r>
            <a:endParaRPr lang="en-US" altLang="ja-JP" dirty="0"/>
          </a:p>
          <a:p>
            <a:r>
              <a:rPr lang="ja-JP" altLang="en-US" dirty="0"/>
              <a:t>通信性能評価：移動環境での通信実験</a:t>
            </a:r>
            <a:endParaRPr lang="en-US" altLang="ja-JP" dirty="0"/>
          </a:p>
          <a:p>
            <a:pPr lvl="1"/>
            <a:r>
              <a:rPr lang="ja-JP" altLang="en-US" dirty="0"/>
              <a:t>現在は低速</a:t>
            </a:r>
            <a:r>
              <a:rPr lang="en-US" altLang="ja-JP" dirty="0"/>
              <a:t>(10-30km/h)</a:t>
            </a:r>
            <a:r>
              <a:rPr lang="ja-JP" altLang="en-US" dirty="0"/>
              <a:t>で実験                                              　　　　　　            将来的には高速</a:t>
            </a:r>
            <a:r>
              <a:rPr lang="en-US" altLang="ja-JP" dirty="0"/>
              <a:t>(50-60km/h)</a:t>
            </a:r>
            <a:r>
              <a:rPr lang="ja-JP" altLang="en-US" dirty="0"/>
              <a:t>で実験</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5</a:t>
            </a:fld>
            <a:endParaRPr kumimoji="1" lang="ja-JP" altLang="en-US" dirty="0"/>
          </a:p>
        </p:txBody>
      </p:sp>
      <p:sp>
        <p:nvSpPr>
          <p:cNvPr id="5" name="正方形/長方形 4">
            <a:extLst>
              <a:ext uri="{FF2B5EF4-FFF2-40B4-BE49-F238E27FC236}">
                <a16:creationId xmlns:a16="http://schemas.microsoft.com/office/drawing/2014/main" id="{CF2A1108-95FB-4C59-BE05-9BF92D9458BC}"/>
              </a:ext>
            </a:extLst>
          </p:cNvPr>
          <p:cNvSpPr/>
          <p:nvPr/>
        </p:nvSpPr>
        <p:spPr>
          <a:xfrm>
            <a:off x="497840" y="1497098"/>
            <a:ext cx="8148320" cy="839972"/>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車両と側方の送信機との可視光通信を可能する</a:t>
            </a:r>
          </a:p>
        </p:txBody>
      </p:sp>
      <p:sp>
        <p:nvSpPr>
          <p:cNvPr id="15" name="正方形/長方形 14">
            <a:extLst>
              <a:ext uri="{FF2B5EF4-FFF2-40B4-BE49-F238E27FC236}">
                <a16:creationId xmlns:a16="http://schemas.microsoft.com/office/drawing/2014/main" id="{B4224DFC-07AB-4360-9996-0F44DC0D90F2}"/>
              </a:ext>
            </a:extLst>
          </p:cNvPr>
          <p:cNvSpPr/>
          <p:nvPr/>
        </p:nvSpPr>
        <p:spPr>
          <a:xfrm>
            <a:off x="678815" y="1036403"/>
            <a:ext cx="1654810" cy="498745"/>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rPr>
              <a:t>研究目的</a:t>
            </a:r>
          </a:p>
        </p:txBody>
      </p:sp>
    </p:spTree>
    <p:extLst>
      <p:ext uri="{BB962C8B-B14F-4D97-AF65-F5344CB8AC3E}">
        <p14:creationId xmlns:p14="http://schemas.microsoft.com/office/powerpoint/2010/main" val="3074451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7D24B0-DF0F-47FA-973C-595F93BD6898}"/>
              </a:ext>
            </a:extLst>
          </p:cNvPr>
          <p:cNvSpPr>
            <a:spLocks noGrp="1"/>
          </p:cNvSpPr>
          <p:nvPr>
            <p:ph type="title"/>
          </p:nvPr>
        </p:nvSpPr>
        <p:spPr>
          <a:xfrm>
            <a:off x="254000" y="1"/>
            <a:ext cx="8261350" cy="681035"/>
          </a:xfrm>
        </p:spPr>
        <p:txBody>
          <a:bodyPr/>
          <a:lstStyle/>
          <a:p>
            <a:r>
              <a:rPr kumimoji="1" lang="ja-JP" altLang="en-US" dirty="0"/>
              <a:t>経過</a:t>
            </a:r>
          </a:p>
        </p:txBody>
      </p:sp>
      <p:sp>
        <p:nvSpPr>
          <p:cNvPr id="3" name="コンテンツ プレースホルダー 2">
            <a:extLst>
              <a:ext uri="{FF2B5EF4-FFF2-40B4-BE49-F238E27FC236}">
                <a16:creationId xmlns:a16="http://schemas.microsoft.com/office/drawing/2014/main" id="{51ED832F-6F5D-4261-9231-577189779A1E}"/>
              </a:ext>
            </a:extLst>
          </p:cNvPr>
          <p:cNvSpPr>
            <a:spLocks noGrp="1"/>
          </p:cNvSpPr>
          <p:nvPr>
            <p:ph idx="1"/>
          </p:nvPr>
        </p:nvSpPr>
        <p:spPr/>
        <p:txBody>
          <a:bodyPr/>
          <a:lstStyle/>
          <a:p>
            <a:r>
              <a:rPr lang="ja-JP" altLang="en-US" dirty="0"/>
              <a:t>送信信号と車両速度を変えて撮影実験を行った</a:t>
            </a:r>
            <a:endParaRPr lang="en-US" altLang="ja-JP" dirty="0"/>
          </a:p>
          <a:p>
            <a:endParaRPr lang="en-US" altLang="ja-JP" dirty="0"/>
          </a:p>
          <a:p>
            <a:r>
              <a:rPr lang="ja-JP" altLang="en-US" dirty="0"/>
              <a:t>捕捉手法を改善し、捕捉可能な枚数を増やした</a:t>
            </a:r>
            <a:endParaRPr lang="en-US" altLang="ja-JP" dirty="0"/>
          </a:p>
          <a:p>
            <a:endParaRPr lang="en-US" altLang="ja-JP" dirty="0"/>
          </a:p>
          <a:p>
            <a:r>
              <a:rPr lang="ja-JP" altLang="en-US" dirty="0"/>
              <a:t>捕捉した送信機についてエラーフリーの通信を達成した</a:t>
            </a:r>
            <a:endParaRPr lang="en-US" altLang="ja-JP" dirty="0"/>
          </a:p>
          <a:p>
            <a:endParaRPr lang="en-US" altLang="ja-JP" dirty="0"/>
          </a:p>
          <a:p>
            <a:endParaRPr lang="en-US" altLang="ja-JP" dirty="0"/>
          </a:p>
          <a:p>
            <a:endParaRPr lang="en-US" altLang="ja-JP" dirty="0"/>
          </a:p>
          <a:p>
            <a:r>
              <a:rPr lang="en-US" altLang="ja-JP" dirty="0"/>
              <a:t>ICETC</a:t>
            </a:r>
            <a:r>
              <a:rPr lang="ja-JP" altLang="en-US" dirty="0"/>
              <a:t>発表 </a:t>
            </a:r>
            <a:r>
              <a:rPr lang="en-US" altLang="ja-JP" dirty="0"/>
              <a:t>(12/2)</a:t>
            </a:r>
          </a:p>
          <a:p>
            <a:r>
              <a:rPr kumimoji="1" lang="en-US" altLang="ja-JP" dirty="0" err="1"/>
              <a:t>ComEX</a:t>
            </a:r>
            <a:r>
              <a:rPr kumimoji="1" lang="ja-JP" altLang="en-US" dirty="0"/>
              <a:t>へレターを投稿</a:t>
            </a:r>
            <a:r>
              <a:rPr kumimoji="1" lang="en-US" altLang="ja-JP" dirty="0"/>
              <a:t>(</a:t>
            </a:r>
            <a:r>
              <a:rPr kumimoji="1" lang="ja-JP" altLang="en-US" dirty="0"/>
              <a:t>採録決定</a:t>
            </a:r>
            <a:r>
              <a:rPr kumimoji="1" lang="en-US" altLang="ja-JP" dirty="0"/>
              <a:t>)</a:t>
            </a:r>
          </a:p>
        </p:txBody>
      </p:sp>
      <p:sp>
        <p:nvSpPr>
          <p:cNvPr id="4" name="スライド番号プレースホルダー 3">
            <a:extLst>
              <a:ext uri="{FF2B5EF4-FFF2-40B4-BE49-F238E27FC236}">
                <a16:creationId xmlns:a16="http://schemas.microsoft.com/office/drawing/2014/main" id="{0CB54694-63DA-460E-B4E5-12AE71ABBBAD}"/>
              </a:ext>
            </a:extLst>
          </p:cNvPr>
          <p:cNvSpPr>
            <a:spLocks noGrp="1"/>
          </p:cNvSpPr>
          <p:nvPr>
            <p:ph type="sldNum" sz="quarter" idx="12"/>
          </p:nvPr>
        </p:nvSpPr>
        <p:spPr/>
        <p:txBody>
          <a:bodyPr/>
          <a:lstStyle/>
          <a:p>
            <a:fld id="{4611F9C2-6641-4325-A1B0-8726CAAFC082}" type="slidenum">
              <a:rPr kumimoji="1" lang="ja-JP" altLang="en-US" smtClean="0"/>
              <a:pPr/>
              <a:t>6</a:t>
            </a:fld>
            <a:endParaRPr kumimoji="1" lang="ja-JP" altLang="en-US" dirty="0"/>
          </a:p>
        </p:txBody>
      </p:sp>
    </p:spTree>
    <p:extLst>
      <p:ext uri="{BB962C8B-B14F-4D97-AF65-F5344CB8AC3E}">
        <p14:creationId xmlns:p14="http://schemas.microsoft.com/office/powerpoint/2010/main" val="701866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a:xfrm>
            <a:off x="254000" y="1"/>
            <a:ext cx="8261350" cy="681035"/>
          </a:xfrm>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7</a:t>
            </a:fld>
            <a:endParaRPr kumimoji="1" lang="ja-JP" altLang="en-US" dirty="0"/>
          </a:p>
        </p:txBody>
      </p:sp>
      <p:sp>
        <p:nvSpPr>
          <p:cNvPr id="5" name="正方形/長方形 4">
            <a:extLst>
              <a:ext uri="{FF2B5EF4-FFF2-40B4-BE49-F238E27FC236}">
                <a16:creationId xmlns:a16="http://schemas.microsoft.com/office/drawing/2014/main" id="{08E8B2E3-AC73-4EA6-9A74-D38C9C8DCC17}"/>
              </a:ext>
            </a:extLst>
          </p:cNvPr>
          <p:cNvSpPr/>
          <p:nvPr/>
        </p:nvSpPr>
        <p:spPr>
          <a:xfrm>
            <a:off x="4738845" y="11713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変調</a:t>
            </a:r>
          </a:p>
        </p:txBody>
      </p:sp>
      <p:sp>
        <p:nvSpPr>
          <p:cNvPr id="6" name="正方形/長方形 5">
            <a:extLst>
              <a:ext uri="{FF2B5EF4-FFF2-40B4-BE49-F238E27FC236}">
                <a16:creationId xmlns:a16="http://schemas.microsoft.com/office/drawing/2014/main" id="{156A652B-4D8F-4990-98D6-8C2CAAEEDA32}"/>
              </a:ext>
            </a:extLst>
          </p:cNvPr>
          <p:cNvSpPr/>
          <p:nvPr/>
        </p:nvSpPr>
        <p:spPr>
          <a:xfrm>
            <a:off x="2739357" y="1170898"/>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入力データ</a:t>
            </a:r>
          </a:p>
        </p:txBody>
      </p:sp>
      <p:sp>
        <p:nvSpPr>
          <p:cNvPr id="7" name="正方形/長方形 6">
            <a:extLst>
              <a:ext uri="{FF2B5EF4-FFF2-40B4-BE49-F238E27FC236}">
                <a16:creationId xmlns:a16="http://schemas.microsoft.com/office/drawing/2014/main" id="{DE419F21-4371-4D35-B1C5-14BDFE2CDCF9}"/>
              </a:ext>
            </a:extLst>
          </p:cNvPr>
          <p:cNvSpPr/>
          <p:nvPr/>
        </p:nvSpPr>
        <p:spPr>
          <a:xfrm>
            <a:off x="6629927" y="3158107"/>
            <a:ext cx="1839606"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イメージセンサ</a:t>
            </a:r>
          </a:p>
        </p:txBody>
      </p:sp>
      <p:sp>
        <p:nvSpPr>
          <p:cNvPr id="9" name="正方形/長方形 8">
            <a:extLst>
              <a:ext uri="{FF2B5EF4-FFF2-40B4-BE49-F238E27FC236}">
                <a16:creationId xmlns:a16="http://schemas.microsoft.com/office/drawing/2014/main" id="{618CE046-E969-4E44-9A9B-60EB92AEA823}"/>
              </a:ext>
            </a:extLst>
          </p:cNvPr>
          <p:cNvSpPr/>
          <p:nvPr/>
        </p:nvSpPr>
        <p:spPr>
          <a:xfrm>
            <a:off x="6738333" y="11713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a:t>
            </a:r>
            <a:r>
              <a:rPr kumimoji="1" lang="ja-JP" altLang="en-US" dirty="0">
                <a:solidFill>
                  <a:schemeClr val="tx1"/>
                </a:solidFill>
              </a:rPr>
              <a:t>送信機</a:t>
            </a:r>
          </a:p>
        </p:txBody>
      </p:sp>
      <p:sp>
        <p:nvSpPr>
          <p:cNvPr id="10" name="正方形/長方形 9">
            <a:extLst>
              <a:ext uri="{FF2B5EF4-FFF2-40B4-BE49-F238E27FC236}">
                <a16:creationId xmlns:a16="http://schemas.microsoft.com/office/drawing/2014/main" id="{9D811511-4E22-4C69-8F39-52D39BBD5D6F}"/>
              </a:ext>
            </a:extLst>
          </p:cNvPr>
          <p:cNvSpPr/>
          <p:nvPr/>
        </p:nvSpPr>
        <p:spPr>
          <a:xfrm>
            <a:off x="625367"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出力データ</a:t>
            </a:r>
          </a:p>
        </p:txBody>
      </p:sp>
      <p:sp>
        <p:nvSpPr>
          <p:cNvPr id="11" name="正方形/長方形 10">
            <a:extLst>
              <a:ext uri="{FF2B5EF4-FFF2-40B4-BE49-F238E27FC236}">
                <a16:creationId xmlns:a16="http://schemas.microsoft.com/office/drawing/2014/main" id="{67BC69ED-2C38-4C9C-9EB6-A36C7AEA01AA}"/>
              </a:ext>
            </a:extLst>
          </p:cNvPr>
          <p:cNvSpPr/>
          <p:nvPr/>
        </p:nvSpPr>
        <p:spPr>
          <a:xfrm>
            <a:off x="2630951"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復調</a:t>
            </a:r>
          </a:p>
        </p:txBody>
      </p:sp>
      <p:sp>
        <p:nvSpPr>
          <p:cNvPr id="12" name="正方形/長方形 11">
            <a:extLst>
              <a:ext uri="{FF2B5EF4-FFF2-40B4-BE49-F238E27FC236}">
                <a16:creationId xmlns:a16="http://schemas.microsoft.com/office/drawing/2014/main" id="{32237274-CED1-42D5-898C-0880B831F7E3}"/>
              </a:ext>
            </a:extLst>
          </p:cNvPr>
          <p:cNvSpPr/>
          <p:nvPr/>
        </p:nvSpPr>
        <p:spPr>
          <a:xfrm>
            <a:off x="4630439"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画像処理</a:t>
            </a:r>
          </a:p>
        </p:txBody>
      </p:sp>
      <p:cxnSp>
        <p:nvCxnSpPr>
          <p:cNvPr id="13" name="直線矢印コネクタ 12">
            <a:extLst>
              <a:ext uri="{FF2B5EF4-FFF2-40B4-BE49-F238E27FC236}">
                <a16:creationId xmlns:a16="http://schemas.microsoft.com/office/drawing/2014/main" id="{BA3E81CE-39CB-47A5-9602-0698FBA635F9}"/>
              </a:ext>
            </a:extLst>
          </p:cNvPr>
          <p:cNvCxnSpPr>
            <a:stCxn id="6" idx="3"/>
            <a:endCxn id="5" idx="1"/>
          </p:cNvCxnSpPr>
          <p:nvPr/>
        </p:nvCxnSpPr>
        <p:spPr>
          <a:xfrm>
            <a:off x="4354797" y="1506178"/>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6AB57BE-BAC8-430B-971F-4E0A453275C1}"/>
              </a:ext>
            </a:extLst>
          </p:cNvPr>
          <p:cNvCxnSpPr/>
          <p:nvPr/>
        </p:nvCxnSpPr>
        <p:spPr>
          <a:xfrm>
            <a:off x="6354285" y="1506940"/>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9A21666-C8E2-417C-807A-00D7BDE98104}"/>
              </a:ext>
            </a:extLst>
          </p:cNvPr>
          <p:cNvCxnSpPr>
            <a:cxnSpLocks/>
          </p:cNvCxnSpPr>
          <p:nvPr/>
        </p:nvCxnSpPr>
        <p:spPr>
          <a:xfrm flipH="1">
            <a:off x="2240807" y="349338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45D430D-5C0D-47E9-8950-9FA4E185389E}"/>
              </a:ext>
            </a:extLst>
          </p:cNvPr>
          <p:cNvCxnSpPr>
            <a:cxnSpLocks/>
          </p:cNvCxnSpPr>
          <p:nvPr/>
        </p:nvCxnSpPr>
        <p:spPr>
          <a:xfrm flipH="1">
            <a:off x="6245879" y="349297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F91D8EB1-532E-4D3E-ACBB-BA5B116C64D3}"/>
              </a:ext>
            </a:extLst>
          </p:cNvPr>
          <p:cNvCxnSpPr>
            <a:cxnSpLocks/>
          </p:cNvCxnSpPr>
          <p:nvPr/>
        </p:nvCxnSpPr>
        <p:spPr>
          <a:xfrm flipH="1">
            <a:off x="4240295" y="349297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AECBBC03-926E-4ED1-A285-3B5F1A98400F}"/>
              </a:ext>
            </a:extLst>
          </p:cNvPr>
          <p:cNvSpPr>
            <a:spLocks noChangeAspect="1"/>
          </p:cNvSpPr>
          <p:nvPr/>
        </p:nvSpPr>
        <p:spPr>
          <a:xfrm>
            <a:off x="4529855" y="3075522"/>
            <a:ext cx="1816608" cy="82680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吹き出し: 四角形 22">
            <a:extLst>
              <a:ext uri="{FF2B5EF4-FFF2-40B4-BE49-F238E27FC236}">
                <a16:creationId xmlns:a16="http://schemas.microsoft.com/office/drawing/2014/main" id="{E3516158-F31C-4339-AA09-446EF0BBD7B9}"/>
              </a:ext>
            </a:extLst>
          </p:cNvPr>
          <p:cNvSpPr/>
          <p:nvPr/>
        </p:nvSpPr>
        <p:spPr>
          <a:xfrm>
            <a:off x="2411709" y="3913589"/>
            <a:ext cx="5257585" cy="1142772"/>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329269 h 1142772"/>
              <a:gd name="connsiteX1" fmla="*/ 3337134 w 6400800"/>
              <a:gd name="connsiteY1" fmla="*/ 324014 h 1142772"/>
              <a:gd name="connsiteX2" fmla="*/ 3639928 w 6400800"/>
              <a:gd name="connsiteY2" fmla="*/ 0 h 1142772"/>
              <a:gd name="connsiteX3" fmla="*/ 3942845 w 6400800"/>
              <a:gd name="connsiteY3" fmla="*/ 324014 h 1142772"/>
              <a:gd name="connsiteX4" fmla="*/ 6400800 w 6400800"/>
              <a:gd name="connsiteY4" fmla="*/ 329269 h 1142772"/>
              <a:gd name="connsiteX5" fmla="*/ 6400800 w 6400800"/>
              <a:gd name="connsiteY5" fmla="*/ 464853 h 1142772"/>
              <a:gd name="connsiteX6" fmla="*/ 6400800 w 6400800"/>
              <a:gd name="connsiteY6" fmla="*/ 464853 h 1142772"/>
              <a:gd name="connsiteX7" fmla="*/ 6400800 w 6400800"/>
              <a:gd name="connsiteY7" fmla="*/ 668229 h 1142772"/>
              <a:gd name="connsiteX8" fmla="*/ 6400800 w 6400800"/>
              <a:gd name="connsiteY8" fmla="*/ 1142772 h 1142772"/>
              <a:gd name="connsiteX9" fmla="*/ 5334000 w 6400800"/>
              <a:gd name="connsiteY9" fmla="*/ 1142772 h 1142772"/>
              <a:gd name="connsiteX10" fmla="*/ 3733800 w 6400800"/>
              <a:gd name="connsiteY10" fmla="*/ 1142772 h 1142772"/>
              <a:gd name="connsiteX11" fmla="*/ 3733800 w 6400800"/>
              <a:gd name="connsiteY11" fmla="*/ 1142772 h 1142772"/>
              <a:gd name="connsiteX12" fmla="*/ 0 w 6400800"/>
              <a:gd name="connsiteY12" fmla="*/ 1142772 h 1142772"/>
              <a:gd name="connsiteX13" fmla="*/ 0 w 6400800"/>
              <a:gd name="connsiteY13" fmla="*/ 668229 h 1142772"/>
              <a:gd name="connsiteX14" fmla="*/ 0 w 6400800"/>
              <a:gd name="connsiteY14" fmla="*/ 464853 h 1142772"/>
              <a:gd name="connsiteX15" fmla="*/ 0 w 6400800"/>
              <a:gd name="connsiteY15" fmla="*/ 464853 h 1142772"/>
              <a:gd name="connsiteX16" fmla="*/ 0 w 6400800"/>
              <a:gd name="connsiteY16" fmla="*/ 329269 h 114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142772">
                <a:moveTo>
                  <a:pt x="0" y="329269"/>
                </a:moveTo>
                <a:lnTo>
                  <a:pt x="3337134" y="324014"/>
                </a:lnTo>
                <a:lnTo>
                  <a:pt x="3639928" y="0"/>
                </a:lnTo>
                <a:lnTo>
                  <a:pt x="3942845" y="324014"/>
                </a:lnTo>
                <a:lnTo>
                  <a:pt x="6400800" y="329269"/>
                </a:lnTo>
                <a:lnTo>
                  <a:pt x="6400800" y="464853"/>
                </a:lnTo>
                <a:lnTo>
                  <a:pt x="6400800" y="464853"/>
                </a:lnTo>
                <a:lnTo>
                  <a:pt x="6400800" y="668229"/>
                </a:lnTo>
                <a:lnTo>
                  <a:pt x="6400800" y="1142772"/>
                </a:lnTo>
                <a:lnTo>
                  <a:pt x="5334000" y="1142772"/>
                </a:lnTo>
                <a:lnTo>
                  <a:pt x="3733800" y="1142772"/>
                </a:lnTo>
                <a:lnTo>
                  <a:pt x="3733800" y="1142772"/>
                </a:lnTo>
                <a:lnTo>
                  <a:pt x="0" y="1142772"/>
                </a:lnTo>
                <a:lnTo>
                  <a:pt x="0" y="668229"/>
                </a:lnTo>
                <a:lnTo>
                  <a:pt x="0" y="464853"/>
                </a:lnTo>
                <a:lnTo>
                  <a:pt x="0" y="464853"/>
                </a:lnTo>
                <a:lnTo>
                  <a:pt x="0" y="329269"/>
                </a:lnTo>
                <a:close/>
              </a:path>
            </a:pathLst>
          </a:cu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D9E037C3-CDC0-45F4-ADAB-C162E9ACF50B}"/>
              </a:ext>
            </a:extLst>
          </p:cNvPr>
          <p:cNvSpPr/>
          <p:nvPr/>
        </p:nvSpPr>
        <p:spPr>
          <a:xfrm>
            <a:off x="4813529" y="4310297"/>
            <a:ext cx="2465622"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送信機の捕捉＆追尾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a:off x="2807950" y="430544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flipH="1">
            <a:off x="2417806" y="464072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flipH="1">
            <a:off x="4417294" y="464031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5627EFD5-26A0-4506-9317-A80194CB611A}"/>
              </a:ext>
            </a:extLst>
          </p:cNvPr>
          <p:cNvSpPr/>
          <p:nvPr/>
        </p:nvSpPr>
        <p:spPr>
          <a:xfrm>
            <a:off x="6772837" y="2160537"/>
            <a:ext cx="1549186" cy="670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可視光信号</a:t>
            </a:r>
          </a:p>
        </p:txBody>
      </p:sp>
      <p:cxnSp>
        <p:nvCxnSpPr>
          <p:cNvPr id="25" name="直線矢印コネクタ 24">
            <a:extLst>
              <a:ext uri="{FF2B5EF4-FFF2-40B4-BE49-F238E27FC236}">
                <a16:creationId xmlns:a16="http://schemas.microsoft.com/office/drawing/2014/main" id="{00F8B9D5-D900-4F2B-83DE-1F691CF1E6C0}"/>
              </a:ext>
            </a:extLst>
          </p:cNvPr>
          <p:cNvCxnSpPr>
            <a:cxnSpLocks/>
            <a:stCxn id="9" idx="2"/>
            <a:endCxn id="24" idx="0"/>
          </p:cNvCxnSpPr>
          <p:nvPr/>
        </p:nvCxnSpPr>
        <p:spPr>
          <a:xfrm>
            <a:off x="7546053" y="1841866"/>
            <a:ext cx="1377" cy="318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DED8E6E-2475-446F-BBB4-91C0BCBCAB6F}"/>
              </a:ext>
            </a:extLst>
          </p:cNvPr>
          <p:cNvCxnSpPr>
            <a:cxnSpLocks/>
            <a:stCxn id="24" idx="2"/>
            <a:endCxn id="7" idx="0"/>
          </p:cNvCxnSpPr>
          <p:nvPr/>
        </p:nvCxnSpPr>
        <p:spPr>
          <a:xfrm>
            <a:off x="7547430" y="2831098"/>
            <a:ext cx="2300" cy="3270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flipH="1">
            <a:off x="7272687" y="464072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9FA494BE-A4FA-4C11-8CD5-5329810C0206}"/>
              </a:ext>
            </a:extLst>
          </p:cNvPr>
          <p:cNvSpPr/>
          <p:nvPr/>
        </p:nvSpPr>
        <p:spPr>
          <a:xfrm>
            <a:off x="2576887" y="1000360"/>
            <a:ext cx="5938463" cy="9975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 name="正方形/長方形 28">
            <a:extLst>
              <a:ext uri="{FF2B5EF4-FFF2-40B4-BE49-F238E27FC236}">
                <a16:creationId xmlns:a16="http://schemas.microsoft.com/office/drawing/2014/main" id="{1CB27D4D-B70A-4C9B-B692-14A633113375}"/>
              </a:ext>
            </a:extLst>
          </p:cNvPr>
          <p:cNvSpPr/>
          <p:nvPr/>
        </p:nvSpPr>
        <p:spPr>
          <a:xfrm>
            <a:off x="457655" y="2991287"/>
            <a:ext cx="8152489" cy="99756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8587CCB7-50E1-4944-9A3D-084489E158BD}"/>
              </a:ext>
            </a:extLst>
          </p:cNvPr>
          <p:cNvSpPr/>
          <p:nvPr/>
        </p:nvSpPr>
        <p:spPr>
          <a:xfrm>
            <a:off x="725301" y="2751703"/>
            <a:ext cx="1086388" cy="294216"/>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Receiver</a:t>
            </a:r>
            <a:endParaRPr kumimoji="1" lang="ja-JP" altLang="en-US" b="1" dirty="0">
              <a:solidFill>
                <a:schemeClr val="bg1"/>
              </a:solidFill>
            </a:endParaRPr>
          </a:p>
        </p:txBody>
      </p:sp>
      <p:sp>
        <p:nvSpPr>
          <p:cNvPr id="31" name="正方形/長方形 30">
            <a:extLst>
              <a:ext uri="{FF2B5EF4-FFF2-40B4-BE49-F238E27FC236}">
                <a16:creationId xmlns:a16="http://schemas.microsoft.com/office/drawing/2014/main" id="{D5038430-414C-4C5A-A7EA-F9AD83F836FD}"/>
              </a:ext>
            </a:extLst>
          </p:cNvPr>
          <p:cNvSpPr/>
          <p:nvPr/>
        </p:nvSpPr>
        <p:spPr>
          <a:xfrm>
            <a:off x="2812934" y="768162"/>
            <a:ext cx="1332409" cy="294216"/>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Transmitter</a:t>
            </a:r>
            <a:endParaRPr kumimoji="1" lang="ja-JP" altLang="en-US" b="1" dirty="0">
              <a:solidFill>
                <a:schemeClr val="bg1"/>
              </a:solidFill>
            </a:endParaRPr>
          </a:p>
        </p:txBody>
      </p:sp>
      <p:sp>
        <p:nvSpPr>
          <p:cNvPr id="32" name="コンテンツ プレースホルダー 2">
            <a:extLst>
              <a:ext uri="{FF2B5EF4-FFF2-40B4-BE49-F238E27FC236}">
                <a16:creationId xmlns:a16="http://schemas.microsoft.com/office/drawing/2014/main" id="{1A4D1971-5A59-443A-A035-BDC4DEDF0429}"/>
              </a:ext>
            </a:extLst>
          </p:cNvPr>
          <p:cNvSpPr>
            <a:spLocks noGrp="1"/>
          </p:cNvSpPr>
          <p:nvPr>
            <p:ph idx="1"/>
          </p:nvPr>
        </p:nvSpPr>
        <p:spPr>
          <a:xfrm>
            <a:off x="258793" y="5288504"/>
            <a:ext cx="8626415" cy="1343068"/>
          </a:xfrm>
        </p:spPr>
        <p:txBody>
          <a:bodyPr/>
          <a:lstStyle/>
          <a:p>
            <a:r>
              <a:rPr lang="ja-JP" altLang="en-US" dirty="0"/>
              <a:t>送信機の捕捉＆追尾手法</a:t>
            </a:r>
            <a:endParaRPr lang="en-US" altLang="ja-JP" dirty="0"/>
          </a:p>
          <a:p>
            <a:pPr lvl="1"/>
            <a:r>
              <a:rPr lang="ja-JP" altLang="en-US" dirty="0"/>
              <a:t>撮影画像の</a:t>
            </a:r>
            <a:r>
              <a:rPr lang="ja-JP" altLang="en-US" b="1" dirty="0"/>
              <a:t>空間勾配</a:t>
            </a:r>
            <a:r>
              <a:rPr lang="ja-JP" altLang="en-US" dirty="0"/>
              <a:t>と</a:t>
            </a:r>
            <a:r>
              <a:rPr lang="ja-JP" altLang="en-US" b="1" dirty="0"/>
              <a:t>時間勾配</a:t>
            </a:r>
            <a:r>
              <a:rPr lang="ja-JP" altLang="en-US" dirty="0"/>
              <a:t>を算出し，　　　　　　　　　　　　　　複数のフレームで平均を取る</a:t>
            </a:r>
            <a:endParaRPr lang="en-US" altLang="ja-JP" dirty="0"/>
          </a:p>
        </p:txBody>
      </p:sp>
    </p:spTree>
    <p:extLst>
      <p:ext uri="{BB962C8B-B14F-4D97-AF65-F5344CB8AC3E}">
        <p14:creationId xmlns:p14="http://schemas.microsoft.com/office/powerpoint/2010/main" val="3855791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0199890-AEBB-49AC-8F7C-9EA1412217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saturation sat="50000"/>
                    </a14:imgEffect>
                  </a14:imgLayer>
                </a14:imgProps>
              </a:ext>
              <a:ext uri="{28A0092B-C50C-407E-A947-70E740481C1C}">
                <a14:useLocalDpi xmlns:a14="http://schemas.microsoft.com/office/drawing/2010/main" val="0"/>
              </a:ext>
            </a:extLst>
          </a:blip>
          <a:srcRect l="45486" t="44495" r="50123" b="53372"/>
          <a:stretch/>
        </p:blipFill>
        <p:spPr>
          <a:xfrm>
            <a:off x="5380273" y="5139974"/>
            <a:ext cx="1260000" cy="612000"/>
          </a:xfrm>
          <a:prstGeom prst="rect">
            <a:avLst/>
          </a:prstGeom>
          <a:solidFill>
            <a:srgbClr val="2F528F"/>
          </a:solidFill>
          <a:ln w="12700">
            <a:solidFill>
              <a:schemeClr val="tx1"/>
            </a:solidFill>
          </a:ln>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a:xfrm>
            <a:off x="254000" y="1"/>
            <a:ext cx="8261350" cy="681035"/>
          </a:xfrm>
        </p:spPr>
        <p:txBody>
          <a:bodyPr>
            <a:normAutofit/>
          </a:bodyPr>
          <a:lstStyle/>
          <a:p>
            <a:r>
              <a:rPr lang="ja-JP" altLang="en-US" dirty="0"/>
              <a:t>空間</a:t>
            </a:r>
            <a:r>
              <a:rPr lang="en-US" altLang="ja-JP" dirty="0"/>
              <a:t>-</a:t>
            </a:r>
            <a:r>
              <a:rPr lang="ja-JP" altLang="en-US" dirty="0"/>
              <a:t>時間勾配</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8</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r>
              <a:rPr lang="ja-JP" altLang="en-US" dirty="0"/>
              <a:t>輝度値の小さい自然背景は小さい値，　　　　　　　　　　　　　　　輝度値の大きい物体</a:t>
            </a:r>
            <a:r>
              <a:rPr lang="en-US" altLang="ja-JP" dirty="0"/>
              <a:t>(</a:t>
            </a:r>
            <a:r>
              <a:rPr lang="ja-JP" altLang="en-US" dirty="0"/>
              <a:t>送信機</a:t>
            </a:r>
            <a:r>
              <a:rPr lang="en-US" altLang="ja-JP" dirty="0"/>
              <a:t>)</a:t>
            </a:r>
            <a:r>
              <a:rPr lang="ja-JP" altLang="en-US" dirty="0"/>
              <a:t>は大きな値を持つ</a:t>
            </a:r>
            <a:endParaRPr lang="en-US" altLang="ja-JP" dirty="0"/>
          </a:p>
          <a:p>
            <a:pPr lvl="1"/>
            <a:endParaRPr lang="en-US" altLang="ja-JP" dirty="0"/>
          </a:p>
          <a:p>
            <a:r>
              <a:rPr lang="ja-JP" altLang="en-US" b="1" dirty="0"/>
              <a:t>時間勾配</a:t>
            </a:r>
            <a:r>
              <a:rPr lang="ja-JP" altLang="en-US" sz="2000" dirty="0"/>
              <a:t>（連続画像の輝度値変化）</a:t>
            </a:r>
            <a:endParaRPr lang="en-US" altLang="ja-JP" sz="2000" dirty="0"/>
          </a:p>
          <a:p>
            <a:pPr lvl="1"/>
            <a:r>
              <a:rPr kumimoji="1" lang="ja-JP" altLang="en-US" dirty="0"/>
              <a:t>撮影した連続画像の輝度値変化を測定する</a:t>
            </a:r>
            <a:endParaRPr kumimoji="1" lang="en-US" altLang="ja-JP" dirty="0"/>
          </a:p>
          <a:p>
            <a:pPr lvl="1"/>
            <a:r>
              <a:rPr lang="en-US" altLang="ja-JP" dirty="0"/>
              <a:t>LED</a:t>
            </a:r>
            <a:r>
              <a:rPr lang="ja-JP" altLang="en-US" dirty="0"/>
              <a:t>アレイは点滅しているため，大きな時間勾配を持つ</a:t>
            </a:r>
            <a:endParaRPr lang="en-US" altLang="ja-JP" dirty="0"/>
          </a:p>
          <a:p>
            <a:endParaRPr lang="en-US" altLang="ja-JP" dirty="0"/>
          </a:p>
        </p:txBody>
      </p:sp>
      <p:pic>
        <p:nvPicPr>
          <p:cNvPr id="7" name="図 6">
            <a:extLst>
              <a:ext uri="{FF2B5EF4-FFF2-40B4-BE49-F238E27FC236}">
                <a16:creationId xmlns:a16="http://schemas.microsoft.com/office/drawing/2014/main" id="{9026BA7E-4FDA-440B-BD5A-C24946C47CFD}"/>
              </a:ext>
            </a:extLst>
          </p:cNvPr>
          <p:cNvPicPr>
            <a:picLocks noChangeAspect="1"/>
          </p:cNvPicPr>
          <p:nvPr/>
        </p:nvPicPr>
        <p:blipFill rotWithShape="1">
          <a:blip r:embed="rId5">
            <a:extLst>
              <a:ext uri="{28A0092B-C50C-407E-A947-70E740481C1C}">
                <a14:useLocalDpi xmlns:a14="http://schemas.microsoft.com/office/drawing/2010/main" val="0"/>
              </a:ext>
            </a:extLst>
          </a:blip>
          <a:srcRect l="46491" t="38003" r="48755" b="59718"/>
          <a:stretch/>
        </p:blipFill>
        <p:spPr>
          <a:xfrm>
            <a:off x="5380273" y="4066309"/>
            <a:ext cx="1260000" cy="612000"/>
          </a:xfrm>
          <a:prstGeom prst="rect">
            <a:avLst/>
          </a:prstGeom>
          <a:ln w="12700">
            <a:solidFill>
              <a:schemeClr val="tx1"/>
            </a:solidFill>
          </a:ln>
        </p:spPr>
      </p:pic>
      <p:pic>
        <p:nvPicPr>
          <p:cNvPr id="11" name="図 10">
            <a:extLst>
              <a:ext uri="{FF2B5EF4-FFF2-40B4-BE49-F238E27FC236}">
                <a16:creationId xmlns:a16="http://schemas.microsoft.com/office/drawing/2014/main" id="{CE190086-699C-4ED4-80BD-47AFA7BCFFE7}"/>
              </a:ext>
            </a:extLst>
          </p:cNvPr>
          <p:cNvPicPr>
            <a:picLocks noChangeAspect="1"/>
          </p:cNvPicPr>
          <p:nvPr/>
        </p:nvPicPr>
        <p:blipFill rotWithShape="1">
          <a:blip r:embed="rId6">
            <a:extLst>
              <a:ext uri="{28A0092B-C50C-407E-A947-70E740481C1C}">
                <a14:useLocalDpi xmlns:a14="http://schemas.microsoft.com/office/drawing/2010/main" val="0"/>
              </a:ext>
            </a:extLst>
          </a:blip>
          <a:srcRect l="45581" t="44351" r="50028" b="53516"/>
          <a:stretch/>
        </p:blipFill>
        <p:spPr>
          <a:xfrm>
            <a:off x="2357832" y="5139974"/>
            <a:ext cx="1260000" cy="612000"/>
          </a:xfrm>
          <a:prstGeom prst="rect">
            <a:avLst/>
          </a:prstGeom>
          <a:ln w="12700">
            <a:solidFill>
              <a:schemeClr val="tx1"/>
            </a:solidFill>
          </a:ln>
        </p:spPr>
      </p:pic>
      <p:pic>
        <p:nvPicPr>
          <p:cNvPr id="12" name="図 11">
            <a:extLst>
              <a:ext uri="{FF2B5EF4-FFF2-40B4-BE49-F238E27FC236}">
                <a16:creationId xmlns:a16="http://schemas.microsoft.com/office/drawing/2014/main" id="{94609882-FCC4-450A-A386-BA522EDAD5CF}"/>
              </a:ext>
            </a:extLst>
          </p:cNvPr>
          <p:cNvPicPr>
            <a:picLocks noChangeAspect="1"/>
          </p:cNvPicPr>
          <p:nvPr/>
        </p:nvPicPr>
        <p:blipFill rotWithShape="1">
          <a:blip r:embed="rId7">
            <a:extLst>
              <a:ext uri="{28A0092B-C50C-407E-A947-70E740481C1C}">
                <a14:useLocalDpi xmlns:a14="http://schemas.microsoft.com/office/drawing/2010/main" val="0"/>
              </a:ext>
            </a:extLst>
          </a:blip>
          <a:srcRect l="45581" t="44381" r="50028" b="53486"/>
          <a:stretch/>
        </p:blipFill>
        <p:spPr>
          <a:xfrm>
            <a:off x="2357832" y="4068770"/>
            <a:ext cx="1260000" cy="612000"/>
          </a:xfrm>
          <a:prstGeom prst="rect">
            <a:avLst/>
          </a:prstGeom>
          <a:ln w="12700">
            <a:solidFill>
              <a:schemeClr val="tx1"/>
            </a:solidFill>
          </a:ln>
        </p:spPr>
      </p:pic>
      <p:cxnSp>
        <p:nvCxnSpPr>
          <p:cNvPr id="16" name="直線矢印コネクタ 15">
            <a:extLst>
              <a:ext uri="{FF2B5EF4-FFF2-40B4-BE49-F238E27FC236}">
                <a16:creationId xmlns:a16="http://schemas.microsoft.com/office/drawing/2014/main" id="{832BFC79-265F-4BDA-940E-2D8385A8FEEF}"/>
              </a:ext>
            </a:extLst>
          </p:cNvPr>
          <p:cNvCxnSpPr>
            <a:cxnSpLocks/>
          </p:cNvCxnSpPr>
          <p:nvPr/>
        </p:nvCxnSpPr>
        <p:spPr bwMode="auto">
          <a:xfrm flipV="1">
            <a:off x="3617832" y="4277059"/>
            <a:ext cx="1762441" cy="2461"/>
          </a:xfrm>
          <a:prstGeom prst="straightConnector1">
            <a:avLst/>
          </a:prstGeom>
          <a:noFill/>
          <a:ln w="38100" cap="flat" cmpd="sng" algn="ctr">
            <a:solidFill>
              <a:srgbClr val="00B0F0"/>
            </a:solidFill>
            <a:prstDash val="solid"/>
            <a:round/>
            <a:headEnd type="none" w="med" len="med"/>
            <a:tailEnd type="arrow"/>
          </a:ln>
          <a:effectLst/>
        </p:spPr>
      </p:cxnSp>
      <p:cxnSp>
        <p:nvCxnSpPr>
          <p:cNvPr id="23" name="直線矢印コネクタ 22">
            <a:extLst>
              <a:ext uri="{FF2B5EF4-FFF2-40B4-BE49-F238E27FC236}">
                <a16:creationId xmlns:a16="http://schemas.microsoft.com/office/drawing/2014/main" id="{634A32C0-25E0-4C01-A419-E01EB10E7DE9}"/>
              </a:ext>
            </a:extLst>
          </p:cNvPr>
          <p:cNvCxnSpPr>
            <a:cxnSpLocks/>
            <a:stCxn id="11" idx="3"/>
            <a:endCxn id="13" idx="1"/>
          </p:cNvCxnSpPr>
          <p:nvPr/>
        </p:nvCxnSpPr>
        <p:spPr bwMode="auto">
          <a:xfrm>
            <a:off x="3617832" y="5445974"/>
            <a:ext cx="1762441" cy="0"/>
          </a:xfrm>
          <a:prstGeom prst="straightConnector1">
            <a:avLst/>
          </a:prstGeom>
          <a:noFill/>
          <a:ln w="34925" cap="flat" cmpd="sng" algn="ctr">
            <a:solidFill>
              <a:srgbClr val="FFC000"/>
            </a:solidFill>
            <a:prstDash val="solid"/>
            <a:round/>
            <a:headEnd type="none" w="med" len="med"/>
            <a:tailEnd type="arrow"/>
          </a:ln>
          <a:effectLst/>
        </p:spPr>
      </p:cxnSp>
      <p:sp>
        <p:nvSpPr>
          <p:cNvPr id="26" name="テキスト ボックス 25">
            <a:extLst>
              <a:ext uri="{FF2B5EF4-FFF2-40B4-BE49-F238E27FC236}">
                <a16:creationId xmlns:a16="http://schemas.microsoft.com/office/drawing/2014/main" id="{C73D67F3-D9CA-41ED-9A0C-D63AE334882C}"/>
              </a:ext>
            </a:extLst>
          </p:cNvPr>
          <p:cNvSpPr txBox="1"/>
          <p:nvPr/>
        </p:nvSpPr>
        <p:spPr>
          <a:xfrm>
            <a:off x="3981717" y="3957243"/>
            <a:ext cx="1257300" cy="338554"/>
          </a:xfrm>
          <a:prstGeom prst="rect">
            <a:avLst/>
          </a:prstGeom>
          <a:noFill/>
        </p:spPr>
        <p:txBody>
          <a:bodyPr wrap="square" rtlCol="0">
            <a:spAutoFit/>
          </a:bodyPr>
          <a:lstStyle/>
          <a:p>
            <a:r>
              <a:rPr kumimoji="1" lang="ja-JP" altLang="en-US" sz="1600" b="1" dirty="0"/>
              <a:t>空間勾配</a:t>
            </a:r>
          </a:p>
        </p:txBody>
      </p:sp>
      <p:sp>
        <p:nvSpPr>
          <p:cNvPr id="27" name="テキスト ボックス 26">
            <a:extLst>
              <a:ext uri="{FF2B5EF4-FFF2-40B4-BE49-F238E27FC236}">
                <a16:creationId xmlns:a16="http://schemas.microsoft.com/office/drawing/2014/main" id="{0BF05582-4990-4FB6-B5B4-CE9204636997}"/>
              </a:ext>
            </a:extLst>
          </p:cNvPr>
          <p:cNvSpPr txBox="1"/>
          <p:nvPr/>
        </p:nvSpPr>
        <p:spPr>
          <a:xfrm>
            <a:off x="4001799" y="5139974"/>
            <a:ext cx="1257300" cy="338554"/>
          </a:xfrm>
          <a:prstGeom prst="rect">
            <a:avLst/>
          </a:prstGeom>
          <a:noFill/>
        </p:spPr>
        <p:txBody>
          <a:bodyPr wrap="square" rtlCol="0">
            <a:spAutoFit/>
          </a:bodyPr>
          <a:lstStyle/>
          <a:p>
            <a:r>
              <a:rPr kumimoji="1" lang="ja-JP" altLang="en-US" sz="1600" b="1" dirty="0"/>
              <a:t>時間勾配</a:t>
            </a:r>
          </a:p>
        </p:txBody>
      </p:sp>
      <p:cxnSp>
        <p:nvCxnSpPr>
          <p:cNvPr id="29" name="コネクタ: カギ線 28">
            <a:extLst>
              <a:ext uri="{FF2B5EF4-FFF2-40B4-BE49-F238E27FC236}">
                <a16:creationId xmlns:a16="http://schemas.microsoft.com/office/drawing/2014/main" id="{CDCCB153-D96F-4F07-A7D4-97CDC905A554}"/>
              </a:ext>
            </a:extLst>
          </p:cNvPr>
          <p:cNvCxnSpPr>
            <a:cxnSpLocks/>
            <a:stCxn id="12" idx="3"/>
          </p:cNvCxnSpPr>
          <p:nvPr/>
        </p:nvCxnSpPr>
        <p:spPr>
          <a:xfrm>
            <a:off x="3617832" y="4374770"/>
            <a:ext cx="383967" cy="1071202"/>
          </a:xfrm>
          <a:prstGeom prst="bentConnector2">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84B5A34-BA0D-4368-90A3-C423AA4D525E}"/>
              </a:ext>
            </a:extLst>
          </p:cNvPr>
          <p:cNvCxnSpPr>
            <a:cxnSpLocks/>
            <a:stCxn id="12" idx="2"/>
            <a:endCxn id="11" idx="0"/>
          </p:cNvCxnSpPr>
          <p:nvPr/>
        </p:nvCxnSpPr>
        <p:spPr>
          <a:xfrm>
            <a:off x="2987832" y="4680770"/>
            <a:ext cx="0" cy="4592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04CEFD-1253-4851-9A3E-608C77A73C1F}"/>
              </a:ext>
            </a:extLst>
          </p:cNvPr>
          <p:cNvSpPr txBox="1"/>
          <p:nvPr/>
        </p:nvSpPr>
        <p:spPr>
          <a:xfrm>
            <a:off x="1591188" y="4741095"/>
            <a:ext cx="1533288" cy="338554"/>
          </a:xfrm>
          <a:prstGeom prst="rect">
            <a:avLst/>
          </a:prstGeom>
          <a:noFill/>
        </p:spPr>
        <p:txBody>
          <a:bodyPr wrap="square" rtlCol="0">
            <a:spAutoFit/>
          </a:bodyPr>
          <a:lstStyle/>
          <a:p>
            <a:r>
              <a:rPr kumimoji="1" lang="ja-JP" altLang="en-US" sz="1600" b="1" dirty="0"/>
              <a:t>輝度値が変化</a:t>
            </a:r>
          </a:p>
        </p:txBody>
      </p:sp>
    </p:spTree>
    <p:extLst>
      <p:ext uri="{BB962C8B-B14F-4D97-AF65-F5344CB8AC3E}">
        <p14:creationId xmlns:p14="http://schemas.microsoft.com/office/powerpoint/2010/main" val="3822499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図 64">
            <a:extLst>
              <a:ext uri="{FF2B5EF4-FFF2-40B4-BE49-F238E27FC236}">
                <a16:creationId xmlns:a16="http://schemas.microsoft.com/office/drawing/2014/main" id="{F7EDFF2A-A5A9-4746-884A-5967C219A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1815" y="3961026"/>
            <a:ext cx="3748858" cy="1537617"/>
          </a:xfrm>
          <a:prstGeom prst="rect">
            <a:avLst/>
          </a:prstGeom>
        </p:spPr>
      </p:pic>
      <p:sp>
        <p:nvSpPr>
          <p:cNvPr id="3" name="コンテンツ プレースホルダー 2">
            <a:extLst>
              <a:ext uri="{FF2B5EF4-FFF2-40B4-BE49-F238E27FC236}">
                <a16:creationId xmlns:a16="http://schemas.microsoft.com/office/drawing/2014/main" id="{85FEA9E1-638A-41C4-8506-7C02B66B2CFD}"/>
              </a:ext>
            </a:extLst>
          </p:cNvPr>
          <p:cNvSpPr>
            <a:spLocks noGrp="1"/>
          </p:cNvSpPr>
          <p:nvPr>
            <p:ph idx="1"/>
          </p:nvPr>
        </p:nvSpPr>
        <p:spPr/>
        <p:txBody>
          <a:bodyPr/>
          <a:lstStyle/>
          <a:p>
            <a:r>
              <a:rPr lang="ja-JP" altLang="en-US" dirty="0"/>
              <a:t>時空間画像</a:t>
            </a:r>
            <a:endParaRPr lang="en-US" altLang="ja-JP" dirty="0"/>
          </a:p>
          <a:p>
            <a:pPr lvl="1"/>
            <a:r>
              <a:rPr lang="ja-JP" altLang="en-US" dirty="0"/>
              <a:t>画像を時間方向に重ねた，画像の</a:t>
            </a:r>
            <a:r>
              <a:rPr lang="en-US" altLang="ja-JP" dirty="0"/>
              <a:t>3</a:t>
            </a:r>
            <a:r>
              <a:rPr lang="ja-JP" altLang="en-US" dirty="0"/>
              <a:t>次元空間</a:t>
            </a:r>
            <a:endParaRPr lang="en-US" altLang="ja-JP" dirty="0"/>
          </a:p>
          <a:p>
            <a:r>
              <a:rPr lang="ja-JP" altLang="en-US" dirty="0"/>
              <a:t>時空間断面画像</a:t>
            </a:r>
            <a:endParaRPr lang="en-US" altLang="ja-JP" dirty="0"/>
          </a:p>
          <a:p>
            <a:pPr lvl="1"/>
            <a:r>
              <a:rPr lang="ja-JP" altLang="en-US" dirty="0"/>
              <a:t>時空間画像をある面で切り出した画像</a:t>
            </a:r>
            <a:endParaRPr lang="en-US" altLang="ja-JP" dirty="0"/>
          </a:p>
          <a:p>
            <a:pPr lvl="1"/>
            <a:r>
              <a:rPr lang="ja-JP" altLang="en-US" dirty="0">
                <a:solidFill>
                  <a:srgbClr val="FF0000"/>
                </a:solidFill>
              </a:rPr>
              <a:t>空間勾配と時間勾配を可視化</a:t>
            </a:r>
            <a:r>
              <a:rPr lang="ja-JP" altLang="en-US" dirty="0"/>
              <a:t>することができる</a:t>
            </a:r>
            <a:endParaRPr lang="en-US" altLang="ja-JP" dirty="0"/>
          </a:p>
          <a:p>
            <a:pPr marL="0" indent="0">
              <a:buNone/>
            </a:pPr>
            <a:endParaRPr kumimoji="1" lang="ja-JP" altLang="en-US" dirty="0"/>
          </a:p>
        </p:txBody>
      </p:sp>
      <p:cxnSp>
        <p:nvCxnSpPr>
          <p:cNvPr id="34" name="直線矢印コネクタ 33">
            <a:extLst>
              <a:ext uri="{FF2B5EF4-FFF2-40B4-BE49-F238E27FC236}">
                <a16:creationId xmlns:a16="http://schemas.microsoft.com/office/drawing/2014/main" id="{DD3DB02A-591E-48EF-B01A-1852F29E3C6F}"/>
              </a:ext>
            </a:extLst>
          </p:cNvPr>
          <p:cNvCxnSpPr>
            <a:cxnSpLocks/>
          </p:cNvCxnSpPr>
          <p:nvPr/>
        </p:nvCxnSpPr>
        <p:spPr bwMode="auto">
          <a:xfrm>
            <a:off x="7884395" y="4401868"/>
            <a:ext cx="433673" cy="0"/>
          </a:xfrm>
          <a:prstGeom prst="straightConnector1">
            <a:avLst/>
          </a:prstGeom>
          <a:noFill/>
          <a:ln w="25400" cap="flat" cmpd="sng" algn="ctr">
            <a:solidFill>
              <a:srgbClr val="00B0F0"/>
            </a:solidFill>
            <a:prstDash val="solid"/>
            <a:round/>
            <a:headEnd type="arrow" w="med" len="med"/>
            <a:tailEnd type="arrow"/>
          </a:ln>
          <a:effectLst/>
        </p:spPr>
      </p:cxnSp>
      <p:sp>
        <p:nvSpPr>
          <p:cNvPr id="41" name="テキスト ボックス 40">
            <a:extLst>
              <a:ext uri="{FF2B5EF4-FFF2-40B4-BE49-F238E27FC236}">
                <a16:creationId xmlns:a16="http://schemas.microsoft.com/office/drawing/2014/main" id="{6EA52496-74FF-4F29-AE27-1091D9EA6A88}"/>
              </a:ext>
            </a:extLst>
          </p:cNvPr>
          <p:cNvSpPr txBox="1"/>
          <p:nvPr/>
        </p:nvSpPr>
        <p:spPr>
          <a:xfrm>
            <a:off x="6915370" y="3367004"/>
            <a:ext cx="1257300" cy="338554"/>
          </a:xfrm>
          <a:prstGeom prst="rect">
            <a:avLst/>
          </a:prstGeom>
          <a:noFill/>
        </p:spPr>
        <p:txBody>
          <a:bodyPr wrap="square" rtlCol="0">
            <a:spAutoFit/>
          </a:bodyPr>
          <a:lstStyle/>
          <a:p>
            <a:r>
              <a:rPr kumimoji="1" lang="ja-JP" altLang="en-US" sz="1600" b="1" dirty="0">
                <a:solidFill>
                  <a:srgbClr val="FF0000"/>
                </a:solidFill>
              </a:rPr>
              <a:t>送信機</a:t>
            </a:r>
          </a:p>
        </p:txBody>
      </p:sp>
      <p:cxnSp>
        <p:nvCxnSpPr>
          <p:cNvPr id="43" name="直線矢印コネクタ 42">
            <a:extLst>
              <a:ext uri="{FF2B5EF4-FFF2-40B4-BE49-F238E27FC236}">
                <a16:creationId xmlns:a16="http://schemas.microsoft.com/office/drawing/2014/main" id="{8F2D81F2-64E9-403C-86F4-AE790BFD5143}"/>
              </a:ext>
            </a:extLst>
          </p:cNvPr>
          <p:cNvCxnSpPr>
            <a:cxnSpLocks/>
          </p:cNvCxnSpPr>
          <p:nvPr/>
        </p:nvCxnSpPr>
        <p:spPr>
          <a:xfrm flipV="1">
            <a:off x="4654565" y="3668455"/>
            <a:ext cx="0" cy="1846868"/>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F3C202AE-4991-44D7-A233-0BEBDE2ABDD3}"/>
              </a:ext>
            </a:extLst>
          </p:cNvPr>
          <p:cNvCxnSpPr>
            <a:cxnSpLocks/>
          </p:cNvCxnSpPr>
          <p:nvPr/>
        </p:nvCxnSpPr>
        <p:spPr>
          <a:xfrm>
            <a:off x="4654752" y="5504689"/>
            <a:ext cx="405100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8676FC81-E074-4262-A6A5-975D201427C8}"/>
              </a:ext>
            </a:extLst>
          </p:cNvPr>
          <p:cNvSpPr txBox="1"/>
          <p:nvPr/>
        </p:nvSpPr>
        <p:spPr>
          <a:xfrm>
            <a:off x="8012302" y="5568060"/>
            <a:ext cx="932120" cy="369332"/>
          </a:xfrm>
          <a:prstGeom prst="rect">
            <a:avLst/>
          </a:prstGeom>
          <a:noFill/>
        </p:spPr>
        <p:txBody>
          <a:bodyPr wrap="square" rtlCol="0">
            <a:spAutoFit/>
          </a:bodyPr>
          <a:lstStyle/>
          <a:p>
            <a:r>
              <a:rPr kumimoji="1" lang="en-US" altLang="ja-JP" dirty="0"/>
              <a:t>x [pixel]</a:t>
            </a:r>
            <a:endParaRPr kumimoji="1" lang="ja-JP" altLang="en-US" dirty="0"/>
          </a:p>
        </p:txBody>
      </p:sp>
      <p:cxnSp>
        <p:nvCxnSpPr>
          <p:cNvPr id="48" name="直線矢印コネクタ 47">
            <a:extLst>
              <a:ext uri="{FF2B5EF4-FFF2-40B4-BE49-F238E27FC236}">
                <a16:creationId xmlns:a16="http://schemas.microsoft.com/office/drawing/2014/main" id="{72249093-FA21-4A4A-B46B-4043E0BEE949}"/>
              </a:ext>
            </a:extLst>
          </p:cNvPr>
          <p:cNvCxnSpPr>
            <a:cxnSpLocks/>
          </p:cNvCxnSpPr>
          <p:nvPr/>
        </p:nvCxnSpPr>
        <p:spPr>
          <a:xfrm flipV="1">
            <a:off x="7129116" y="3662237"/>
            <a:ext cx="140631" cy="281258"/>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B90763A-BE1E-419F-AEC4-8EFEB7F8191E}"/>
              </a:ext>
            </a:extLst>
          </p:cNvPr>
          <p:cNvSpPr>
            <a:spLocks noGrp="1"/>
          </p:cNvSpPr>
          <p:nvPr>
            <p:ph type="title"/>
          </p:nvPr>
        </p:nvSpPr>
        <p:spPr/>
        <p:txBody>
          <a:bodyPr/>
          <a:lstStyle/>
          <a:p>
            <a:r>
              <a:rPr kumimoji="1" lang="ja-JP" altLang="en-US" dirty="0"/>
              <a:t>特徴量の調査</a:t>
            </a:r>
          </a:p>
        </p:txBody>
      </p:sp>
      <p:sp>
        <p:nvSpPr>
          <p:cNvPr id="4" name="スライド番号プレースホルダー 3">
            <a:extLst>
              <a:ext uri="{FF2B5EF4-FFF2-40B4-BE49-F238E27FC236}">
                <a16:creationId xmlns:a16="http://schemas.microsoft.com/office/drawing/2014/main" id="{C864DF42-3EAB-47C6-92C1-2E9D0D99C9BC}"/>
              </a:ext>
            </a:extLst>
          </p:cNvPr>
          <p:cNvSpPr>
            <a:spLocks noGrp="1"/>
          </p:cNvSpPr>
          <p:nvPr>
            <p:ph type="sldNum" sz="quarter" idx="12"/>
          </p:nvPr>
        </p:nvSpPr>
        <p:spPr/>
        <p:txBody>
          <a:bodyPr/>
          <a:lstStyle/>
          <a:p>
            <a:fld id="{4611F9C2-6641-4325-A1B0-8726CAAFC082}" type="slidenum">
              <a:rPr kumimoji="1" lang="ja-JP" altLang="en-US" smtClean="0"/>
              <a:pPr/>
              <a:t>9</a:t>
            </a:fld>
            <a:endParaRPr kumimoji="1" lang="ja-JP" altLang="en-US" dirty="0"/>
          </a:p>
        </p:txBody>
      </p:sp>
      <p:sp>
        <p:nvSpPr>
          <p:cNvPr id="6" name="Text Box 18">
            <a:extLst>
              <a:ext uri="{FF2B5EF4-FFF2-40B4-BE49-F238E27FC236}">
                <a16:creationId xmlns:a16="http://schemas.microsoft.com/office/drawing/2014/main" id="{D7C7C965-CAD6-41D2-AA0F-3A036059D38C}"/>
              </a:ext>
            </a:extLst>
          </p:cNvPr>
          <p:cNvSpPr>
            <a:spLocks noChangeArrowheads="1"/>
          </p:cNvSpPr>
          <p:nvPr/>
        </p:nvSpPr>
        <p:spPr bwMode="auto">
          <a:xfrm>
            <a:off x="5148482" y="6105912"/>
            <a:ext cx="295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時空間断面画像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x,n,t</a:t>
            </a:r>
            <a:r>
              <a:rPr kumimoji="0" lang="en-US" altLang="ja-JP" dirty="0">
                <a:latin typeface="Arial" panose="020B0604020202020204" pitchFamily="34" charset="0"/>
                <a:sym typeface="HG明朝B" panose="02020809000000000000" pitchFamily="17" charset="-128"/>
              </a:rPr>
              <a:t>)</a:t>
            </a:r>
            <a:endParaRPr kumimoji="0" lang="ja-JP" altLang="ja-JP" dirty="0">
              <a:latin typeface="Arial" panose="020B0604020202020204" pitchFamily="34" charset="0"/>
              <a:sym typeface="HG明朝B" panose="02020809000000000000" pitchFamily="17" charset="-128"/>
            </a:endParaRPr>
          </a:p>
        </p:txBody>
      </p:sp>
      <p:sp>
        <p:nvSpPr>
          <p:cNvPr id="10" name="Text Box 18">
            <a:extLst>
              <a:ext uri="{FF2B5EF4-FFF2-40B4-BE49-F238E27FC236}">
                <a16:creationId xmlns:a16="http://schemas.microsoft.com/office/drawing/2014/main" id="{4D157778-314F-451B-9677-CA6106B85D92}"/>
              </a:ext>
            </a:extLst>
          </p:cNvPr>
          <p:cNvSpPr>
            <a:spLocks noChangeArrowheads="1"/>
          </p:cNvSpPr>
          <p:nvPr/>
        </p:nvSpPr>
        <p:spPr bwMode="auto">
          <a:xfrm>
            <a:off x="1151276" y="6101460"/>
            <a:ext cx="2516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x,y,t</a:t>
            </a:r>
            <a:r>
              <a:rPr kumimoji="0" lang="en-US" altLang="ja-JP" dirty="0">
                <a:latin typeface="Arial" panose="020B0604020202020204" pitchFamily="34" charset="0"/>
                <a:sym typeface="HG明朝B" panose="02020809000000000000" pitchFamily="17" charset="-128"/>
              </a:rPr>
              <a:t>)</a:t>
            </a:r>
          </a:p>
        </p:txBody>
      </p:sp>
      <p:cxnSp>
        <p:nvCxnSpPr>
          <p:cNvPr id="35" name="直線矢印コネクタ 34">
            <a:extLst>
              <a:ext uri="{FF2B5EF4-FFF2-40B4-BE49-F238E27FC236}">
                <a16:creationId xmlns:a16="http://schemas.microsoft.com/office/drawing/2014/main" id="{F043EBD5-64E4-4C77-86AA-FCCF022D2764}"/>
              </a:ext>
            </a:extLst>
          </p:cNvPr>
          <p:cNvCxnSpPr>
            <a:cxnSpLocks/>
          </p:cNvCxnSpPr>
          <p:nvPr/>
        </p:nvCxnSpPr>
        <p:spPr bwMode="auto">
          <a:xfrm>
            <a:off x="4818157" y="4994015"/>
            <a:ext cx="0" cy="438704"/>
          </a:xfrm>
          <a:prstGeom prst="straightConnector1">
            <a:avLst/>
          </a:prstGeom>
          <a:noFill/>
          <a:ln w="25400" cap="flat" cmpd="sng" algn="ctr">
            <a:solidFill>
              <a:srgbClr val="FFC000"/>
            </a:solidFill>
            <a:prstDash val="solid"/>
            <a:round/>
            <a:headEnd type="arrow" w="med" len="med"/>
            <a:tailEnd type="arrow"/>
          </a:ln>
          <a:effectLst/>
        </p:spPr>
      </p:cxnSp>
      <p:sp>
        <p:nvSpPr>
          <p:cNvPr id="51" name="テキスト ボックス 50">
            <a:extLst>
              <a:ext uri="{FF2B5EF4-FFF2-40B4-BE49-F238E27FC236}">
                <a16:creationId xmlns:a16="http://schemas.microsoft.com/office/drawing/2014/main" id="{F1E75D01-0955-4CD8-8906-5EA5DD68BD8A}"/>
              </a:ext>
            </a:extLst>
          </p:cNvPr>
          <p:cNvSpPr txBox="1"/>
          <p:nvPr/>
        </p:nvSpPr>
        <p:spPr>
          <a:xfrm>
            <a:off x="4367786" y="3278355"/>
            <a:ext cx="1257300" cy="369332"/>
          </a:xfrm>
          <a:prstGeom prst="rect">
            <a:avLst/>
          </a:prstGeom>
          <a:noFill/>
        </p:spPr>
        <p:txBody>
          <a:bodyPr wrap="square" rtlCol="0">
            <a:spAutoFit/>
          </a:bodyPr>
          <a:lstStyle/>
          <a:p>
            <a:r>
              <a:rPr kumimoji="1" lang="en-US" altLang="ja-JP" dirty="0"/>
              <a:t>t [frame]</a:t>
            </a:r>
            <a:endParaRPr kumimoji="1" lang="ja-JP" altLang="en-US" dirty="0"/>
          </a:p>
        </p:txBody>
      </p:sp>
      <p:grpSp>
        <p:nvGrpSpPr>
          <p:cNvPr id="5" name="グループ化 4">
            <a:extLst>
              <a:ext uri="{FF2B5EF4-FFF2-40B4-BE49-F238E27FC236}">
                <a16:creationId xmlns:a16="http://schemas.microsoft.com/office/drawing/2014/main" id="{1C36A571-E7DA-4878-989F-300E15DBEA5F}"/>
              </a:ext>
            </a:extLst>
          </p:cNvPr>
          <p:cNvGrpSpPr>
            <a:grpSpLocks noChangeAspect="1"/>
          </p:cNvGrpSpPr>
          <p:nvPr/>
        </p:nvGrpSpPr>
        <p:grpSpPr>
          <a:xfrm>
            <a:off x="1104665" y="2922447"/>
            <a:ext cx="2959319" cy="3014945"/>
            <a:chOff x="364289" y="1570642"/>
            <a:chExt cx="4139973" cy="4217792"/>
          </a:xfrm>
        </p:grpSpPr>
        <p:pic>
          <p:nvPicPr>
            <p:cNvPr id="40" name="図 39">
              <a:extLst>
                <a:ext uri="{FF2B5EF4-FFF2-40B4-BE49-F238E27FC236}">
                  <a16:creationId xmlns:a16="http://schemas.microsoft.com/office/drawing/2014/main" id="{06103FB0-0814-4B05-921F-1283AE75E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569" y="1921171"/>
              <a:ext cx="2402450" cy="2402450"/>
            </a:xfrm>
            <a:prstGeom prst="rect">
              <a:avLst/>
            </a:prstGeom>
            <a:ln w="38100">
              <a:solidFill>
                <a:schemeClr val="bg1">
                  <a:lumMod val="50000"/>
                </a:schemeClr>
              </a:solidFill>
            </a:ln>
            <a:scene3d>
              <a:camera prst="isometricOffAxis2Left"/>
              <a:lightRig rig="threePt" dir="t"/>
            </a:scene3d>
          </p:spPr>
        </p:pic>
        <p:pic>
          <p:nvPicPr>
            <p:cNvPr id="49" name="図 48">
              <a:extLst>
                <a:ext uri="{FF2B5EF4-FFF2-40B4-BE49-F238E27FC236}">
                  <a16:creationId xmlns:a16="http://schemas.microsoft.com/office/drawing/2014/main" id="{6318A9B5-7F1E-432B-A6F8-82700506B1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765" y="2334237"/>
              <a:ext cx="2402450" cy="2402450"/>
            </a:xfrm>
            <a:prstGeom prst="rect">
              <a:avLst/>
            </a:prstGeom>
            <a:ln w="38100">
              <a:solidFill>
                <a:schemeClr val="bg1">
                  <a:lumMod val="50000"/>
                </a:schemeClr>
              </a:solidFill>
            </a:ln>
            <a:scene3d>
              <a:camera prst="isometricOffAxis2Left"/>
              <a:lightRig rig="threePt" dir="t"/>
            </a:scene3d>
          </p:spPr>
        </p:pic>
        <p:pic>
          <p:nvPicPr>
            <p:cNvPr id="50" name="図 49">
              <a:extLst>
                <a:ext uri="{FF2B5EF4-FFF2-40B4-BE49-F238E27FC236}">
                  <a16:creationId xmlns:a16="http://schemas.microsoft.com/office/drawing/2014/main" id="{3898F03A-E624-4D31-B25B-88094CD87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382" y="2738197"/>
              <a:ext cx="2402450" cy="2402450"/>
            </a:xfrm>
            <a:prstGeom prst="rect">
              <a:avLst/>
            </a:prstGeom>
            <a:ln w="38100">
              <a:solidFill>
                <a:schemeClr val="bg1">
                  <a:lumMod val="50000"/>
                </a:schemeClr>
              </a:solidFill>
            </a:ln>
            <a:scene3d>
              <a:camera prst="isometricOffAxis2Left"/>
              <a:lightRig rig="threePt" dir="t"/>
            </a:scene3d>
          </p:spPr>
        </p:pic>
        <p:pic>
          <p:nvPicPr>
            <p:cNvPr id="52" name="図 51">
              <a:extLst>
                <a:ext uri="{FF2B5EF4-FFF2-40B4-BE49-F238E27FC236}">
                  <a16:creationId xmlns:a16="http://schemas.microsoft.com/office/drawing/2014/main" id="{C46206BA-CAC5-4931-BBBE-19677F88A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289" y="3166251"/>
              <a:ext cx="2402450" cy="2402450"/>
            </a:xfrm>
            <a:prstGeom prst="rect">
              <a:avLst/>
            </a:prstGeom>
            <a:ln w="38100">
              <a:solidFill>
                <a:schemeClr val="bg1">
                  <a:lumMod val="50000"/>
                </a:schemeClr>
              </a:solidFill>
            </a:ln>
            <a:scene3d>
              <a:camera prst="isometricOffAxis2Left"/>
              <a:lightRig rig="threePt" dir="t"/>
            </a:scene3d>
          </p:spPr>
        </p:pic>
        <p:cxnSp>
          <p:nvCxnSpPr>
            <p:cNvPr id="53" name="直線矢印コネクタ 52">
              <a:extLst>
                <a:ext uri="{FF2B5EF4-FFF2-40B4-BE49-F238E27FC236}">
                  <a16:creationId xmlns:a16="http://schemas.microsoft.com/office/drawing/2014/main" id="{72DEE817-8299-4B3D-98D3-88A4903F3937}"/>
                </a:ext>
              </a:extLst>
            </p:cNvPr>
            <p:cNvCxnSpPr>
              <a:cxnSpLocks/>
            </p:cNvCxnSpPr>
            <p:nvPr/>
          </p:nvCxnSpPr>
          <p:spPr>
            <a:xfrm flipV="1">
              <a:off x="435938" y="2473247"/>
              <a:ext cx="0" cy="293234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03BBB874-5099-49F6-98B2-734B1EF99ECC}"/>
                </a:ext>
              </a:extLst>
            </p:cNvPr>
            <p:cNvCxnSpPr>
              <a:cxnSpLocks/>
            </p:cNvCxnSpPr>
            <p:nvPr/>
          </p:nvCxnSpPr>
          <p:spPr>
            <a:xfrm>
              <a:off x="457574" y="5382848"/>
              <a:ext cx="2711653" cy="40558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A59C121-1FAC-41ED-BCDB-C00E857CC598}"/>
                </a:ext>
              </a:extLst>
            </p:cNvPr>
            <p:cNvCxnSpPr>
              <a:cxnSpLocks/>
            </p:cNvCxnSpPr>
            <p:nvPr/>
          </p:nvCxnSpPr>
          <p:spPr>
            <a:xfrm flipV="1">
              <a:off x="2675355" y="4367476"/>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323641C8-3625-4F77-8CB8-94586A3DF26B}"/>
                </a:ext>
              </a:extLst>
            </p:cNvPr>
            <p:cNvCxnSpPr>
              <a:cxnSpLocks/>
            </p:cNvCxnSpPr>
            <p:nvPr/>
          </p:nvCxnSpPr>
          <p:spPr>
            <a:xfrm flipV="1">
              <a:off x="442915" y="1701844"/>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9D66EA46-D93B-49C6-A17A-E84D16CF23F2}"/>
                </a:ext>
              </a:extLst>
            </p:cNvPr>
            <p:cNvCxnSpPr>
              <a:cxnSpLocks/>
            </p:cNvCxnSpPr>
            <p:nvPr/>
          </p:nvCxnSpPr>
          <p:spPr>
            <a:xfrm flipV="1">
              <a:off x="2663279" y="2023350"/>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ECB1EDB5-3C11-496B-953A-E678C0669440}"/>
                </a:ext>
              </a:extLst>
            </p:cNvPr>
            <p:cNvCxnSpPr>
              <a:cxnSpLocks/>
            </p:cNvCxnSpPr>
            <p:nvPr/>
          </p:nvCxnSpPr>
          <p:spPr>
            <a:xfrm flipV="1">
              <a:off x="2549176" y="1570642"/>
              <a:ext cx="228208" cy="35535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B45FB73B-B93F-4996-959E-E841CD101F8E}"/>
                </a:ext>
              </a:extLst>
            </p:cNvPr>
            <p:cNvCxnSpPr>
              <a:cxnSpLocks/>
            </p:cNvCxnSpPr>
            <p:nvPr/>
          </p:nvCxnSpPr>
          <p:spPr>
            <a:xfrm flipV="1">
              <a:off x="2672740" y="3208031"/>
              <a:ext cx="1054512" cy="1329438"/>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04C6F8C2-E893-43C0-801B-2531471F6568}"/>
                </a:ext>
              </a:extLst>
            </p:cNvPr>
            <p:cNvCxnSpPr>
              <a:cxnSpLocks/>
            </p:cNvCxnSpPr>
            <p:nvPr/>
          </p:nvCxnSpPr>
          <p:spPr>
            <a:xfrm>
              <a:off x="467361" y="4195990"/>
              <a:ext cx="2202764" cy="340666"/>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DAEF0B7A-CB1B-4F4E-A91D-555CF2281943}"/>
                </a:ext>
              </a:extLst>
            </p:cNvPr>
            <p:cNvCxnSpPr>
              <a:cxnSpLocks/>
            </p:cNvCxnSpPr>
            <p:nvPr/>
          </p:nvCxnSpPr>
          <p:spPr>
            <a:xfrm>
              <a:off x="3164657" y="3899669"/>
              <a:ext cx="1339605"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テキスト ボックス 61">
            <a:extLst>
              <a:ext uri="{FF2B5EF4-FFF2-40B4-BE49-F238E27FC236}">
                <a16:creationId xmlns:a16="http://schemas.microsoft.com/office/drawing/2014/main" id="{E015F25E-EA48-4B5E-A0DA-9A2023AE59AF}"/>
              </a:ext>
            </a:extLst>
          </p:cNvPr>
          <p:cNvSpPr txBox="1"/>
          <p:nvPr/>
        </p:nvSpPr>
        <p:spPr>
          <a:xfrm>
            <a:off x="2806684" y="2705525"/>
            <a:ext cx="1257300"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63" name="テキスト ボックス 62">
            <a:extLst>
              <a:ext uri="{FF2B5EF4-FFF2-40B4-BE49-F238E27FC236}">
                <a16:creationId xmlns:a16="http://schemas.microsoft.com/office/drawing/2014/main" id="{60CFBDD0-D116-4BAA-8973-4513326E57C2}"/>
              </a:ext>
            </a:extLst>
          </p:cNvPr>
          <p:cNvSpPr txBox="1"/>
          <p:nvPr/>
        </p:nvSpPr>
        <p:spPr>
          <a:xfrm>
            <a:off x="2969274" y="5578435"/>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64" name="テキスト ボックス 63">
            <a:extLst>
              <a:ext uri="{FF2B5EF4-FFF2-40B4-BE49-F238E27FC236}">
                <a16:creationId xmlns:a16="http://schemas.microsoft.com/office/drawing/2014/main" id="{7EB55F72-30AC-497F-BB1F-D719E0313766}"/>
              </a:ext>
            </a:extLst>
          </p:cNvPr>
          <p:cNvSpPr txBox="1"/>
          <p:nvPr/>
        </p:nvSpPr>
        <p:spPr>
          <a:xfrm>
            <a:off x="605639" y="3229987"/>
            <a:ext cx="932120" cy="369332"/>
          </a:xfrm>
          <a:prstGeom prst="rect">
            <a:avLst/>
          </a:prstGeom>
          <a:noFill/>
        </p:spPr>
        <p:txBody>
          <a:bodyPr wrap="square" rtlCol="0">
            <a:spAutoFit/>
          </a:bodyPr>
          <a:lstStyle/>
          <a:p>
            <a:r>
              <a:rPr kumimoji="1" lang="en-US" altLang="ja-JP" dirty="0"/>
              <a:t>y [pixel]</a:t>
            </a:r>
            <a:endParaRPr kumimoji="1" lang="ja-JP" altLang="en-US" dirty="0"/>
          </a:p>
        </p:txBody>
      </p:sp>
      <p:sp>
        <p:nvSpPr>
          <p:cNvPr id="67" name="テキスト ボックス 66">
            <a:extLst>
              <a:ext uri="{FF2B5EF4-FFF2-40B4-BE49-F238E27FC236}">
                <a16:creationId xmlns:a16="http://schemas.microsoft.com/office/drawing/2014/main" id="{2279DBA7-CBB5-44CC-9AC1-9A2681C1EC26}"/>
              </a:ext>
            </a:extLst>
          </p:cNvPr>
          <p:cNvSpPr txBox="1"/>
          <p:nvPr/>
        </p:nvSpPr>
        <p:spPr>
          <a:xfrm>
            <a:off x="3595494" y="4173411"/>
            <a:ext cx="681358" cy="369332"/>
          </a:xfrm>
          <a:prstGeom prst="rect">
            <a:avLst/>
          </a:prstGeom>
          <a:noFill/>
        </p:spPr>
        <p:txBody>
          <a:bodyPr wrap="square" rtlCol="0">
            <a:spAutoFit/>
          </a:bodyPr>
          <a:lstStyle/>
          <a:p>
            <a:r>
              <a:rPr kumimoji="1" lang="en-US" altLang="ja-JP" dirty="0"/>
              <a:t>y=n</a:t>
            </a:r>
            <a:endParaRPr kumimoji="1" lang="ja-JP" altLang="en-US" dirty="0"/>
          </a:p>
        </p:txBody>
      </p:sp>
      <p:sp>
        <p:nvSpPr>
          <p:cNvPr id="66" name="平行四辺形 65">
            <a:extLst>
              <a:ext uri="{FF2B5EF4-FFF2-40B4-BE49-F238E27FC236}">
                <a16:creationId xmlns:a16="http://schemas.microsoft.com/office/drawing/2014/main" id="{AD8026BF-570B-40C6-9C1D-A91C98D32219}"/>
              </a:ext>
            </a:extLst>
          </p:cNvPr>
          <p:cNvSpPr/>
          <p:nvPr/>
        </p:nvSpPr>
        <p:spPr>
          <a:xfrm flipH="1">
            <a:off x="4591934" y="3942895"/>
            <a:ext cx="3966359" cy="1537617"/>
          </a:xfrm>
          <a:prstGeom prst="parallelogram">
            <a:avLst>
              <a:gd name="adj" fmla="val 81296"/>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テキスト ボックス 35">
            <a:extLst>
              <a:ext uri="{FF2B5EF4-FFF2-40B4-BE49-F238E27FC236}">
                <a16:creationId xmlns:a16="http://schemas.microsoft.com/office/drawing/2014/main" id="{92A25EDF-CD6B-4FE8-94A0-A1E00B97E3F3}"/>
              </a:ext>
            </a:extLst>
          </p:cNvPr>
          <p:cNvSpPr txBox="1"/>
          <p:nvPr/>
        </p:nvSpPr>
        <p:spPr>
          <a:xfrm>
            <a:off x="7472582" y="4038600"/>
            <a:ext cx="1257300" cy="338554"/>
          </a:xfrm>
          <a:prstGeom prst="rect">
            <a:avLst/>
          </a:prstGeom>
          <a:noFill/>
        </p:spPr>
        <p:txBody>
          <a:bodyPr wrap="square" rtlCol="0">
            <a:spAutoFit/>
          </a:bodyPr>
          <a:lstStyle/>
          <a:p>
            <a:r>
              <a:rPr kumimoji="1" lang="ja-JP" altLang="en-US" sz="1600" b="1" dirty="0">
                <a:solidFill>
                  <a:schemeClr val="bg1"/>
                </a:solidFill>
              </a:rPr>
              <a:t>空間勾配</a:t>
            </a:r>
          </a:p>
        </p:txBody>
      </p:sp>
      <p:sp>
        <p:nvSpPr>
          <p:cNvPr id="37" name="テキスト ボックス 36">
            <a:extLst>
              <a:ext uri="{FF2B5EF4-FFF2-40B4-BE49-F238E27FC236}">
                <a16:creationId xmlns:a16="http://schemas.microsoft.com/office/drawing/2014/main" id="{DC6DCE83-C207-4B5F-9696-99A82CFC5760}"/>
              </a:ext>
            </a:extLst>
          </p:cNvPr>
          <p:cNvSpPr txBox="1"/>
          <p:nvPr/>
        </p:nvSpPr>
        <p:spPr>
          <a:xfrm>
            <a:off x="4790892" y="5042601"/>
            <a:ext cx="1257300" cy="338554"/>
          </a:xfrm>
          <a:prstGeom prst="rect">
            <a:avLst/>
          </a:prstGeom>
          <a:noFill/>
        </p:spPr>
        <p:txBody>
          <a:bodyPr wrap="square" rtlCol="0">
            <a:spAutoFit/>
          </a:bodyPr>
          <a:lstStyle/>
          <a:p>
            <a:r>
              <a:rPr kumimoji="1" lang="ja-JP" altLang="en-US" sz="1600" b="1" dirty="0">
                <a:solidFill>
                  <a:schemeClr val="bg1"/>
                </a:solidFill>
              </a:rPr>
              <a:t>時間勾配</a:t>
            </a:r>
          </a:p>
        </p:txBody>
      </p:sp>
    </p:spTree>
    <p:extLst>
      <p:ext uri="{BB962C8B-B14F-4D97-AF65-F5344CB8AC3E}">
        <p14:creationId xmlns:p14="http://schemas.microsoft.com/office/powerpoint/2010/main" val="337552123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19867</TotalTime>
  <Words>2116</Words>
  <Application>Microsoft Office PowerPoint</Application>
  <PresentationFormat>画面に合わせる (4:3)</PresentationFormat>
  <Paragraphs>383</Paragraphs>
  <Slides>32</Slides>
  <Notes>4</Notes>
  <HiddenSlides>0</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32</vt:i4>
      </vt:variant>
    </vt:vector>
  </HeadingPairs>
  <TitlesOfParts>
    <vt:vector size="40" baseType="lpstr">
      <vt:lpstr>游ゴシック</vt:lpstr>
      <vt:lpstr>Arial</vt:lpstr>
      <vt:lpstr>Calibri</vt:lpstr>
      <vt:lpstr>Calibri Light</vt:lpstr>
      <vt:lpstr>Cambria Math</vt:lpstr>
      <vt:lpstr>Verdana</vt:lpstr>
      <vt:lpstr>Wingdings</vt:lpstr>
      <vt:lpstr>Office テーマ</vt:lpstr>
      <vt:lpstr>移動する送信光源を 追尾するアルゴリズムの 構築と実験</vt:lpstr>
      <vt:lpstr>研究背景：可視光通信</vt:lpstr>
      <vt:lpstr>ITS可視光通信の研究動向</vt:lpstr>
      <vt:lpstr>研究課題</vt:lpstr>
      <vt:lpstr>研究目的と内容</vt:lpstr>
      <vt:lpstr>経過</vt:lpstr>
      <vt:lpstr>可視光通信のシステムモデル</vt:lpstr>
      <vt:lpstr>空間-時間勾配</vt:lpstr>
      <vt:lpstr>特徴量の調査</vt:lpstr>
      <vt:lpstr>LED捕捉と平均フレーム数の関係</vt:lpstr>
      <vt:lpstr>実験内容</vt:lpstr>
      <vt:lpstr>実験風景</vt:lpstr>
      <vt:lpstr>時空間画像と時空間断面画像</vt:lpstr>
      <vt:lpstr>空間-時間勾配散布図と閾値の決定</vt:lpstr>
      <vt:lpstr>閾値の決定</vt:lpstr>
      <vt:lpstr>LED捕捉結果</vt:lpstr>
      <vt:lpstr>復調結果</vt:lpstr>
      <vt:lpstr>捕捉手法の改善</vt:lpstr>
      <vt:lpstr>捕捉手法改善結果</vt:lpstr>
      <vt:lpstr>まとめと課題</vt:lpstr>
      <vt:lpstr>ご清聴ありがとうございました</vt:lpstr>
      <vt:lpstr>発表の振り返り</vt:lpstr>
      <vt:lpstr>捕捉スライド</vt:lpstr>
      <vt:lpstr>実験内容</vt:lpstr>
      <vt:lpstr>実験風景</vt:lpstr>
      <vt:lpstr>先行研究：特徴量の調査</vt:lpstr>
      <vt:lpstr>先行研究：LEDアレイ捕捉結果</vt:lpstr>
      <vt:lpstr>空間-時間勾配</vt:lpstr>
      <vt:lpstr>空間-時間勾配の導出</vt:lpstr>
      <vt:lpstr>LED及び背景の時間-空間勾配散布図の作成</vt:lpstr>
      <vt:lpstr>LED捕捉成功率と平均フレーム数の関係</vt:lpstr>
      <vt:lpstr>今後の展開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中村 建翔</dc:creator>
  <cp:lastModifiedBy>中村 建翔</cp:lastModifiedBy>
  <cp:revision>55</cp:revision>
  <dcterms:created xsi:type="dcterms:W3CDTF">2021-06-04T04:13:52Z</dcterms:created>
  <dcterms:modified xsi:type="dcterms:W3CDTF">2022-02-21T01:00:58Z</dcterms:modified>
</cp:coreProperties>
</file>